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80" r:id="rId2"/>
    <p:sldId id="256" r:id="rId3"/>
    <p:sldId id="285" r:id="rId4"/>
    <p:sldId id="286" r:id="rId5"/>
    <p:sldId id="287" r:id="rId6"/>
    <p:sldId id="288" r:id="rId7"/>
    <p:sldId id="289" r:id="rId8"/>
    <p:sldId id="290" r:id="rId9"/>
    <p:sldId id="292" r:id="rId10"/>
    <p:sldId id="293" r:id="rId11"/>
    <p:sldId id="311" r:id="rId12"/>
    <p:sldId id="312" r:id="rId13"/>
    <p:sldId id="313" r:id="rId14"/>
    <p:sldId id="315" r:id="rId15"/>
    <p:sldId id="295" r:id="rId16"/>
    <p:sldId id="296" r:id="rId17"/>
    <p:sldId id="306" r:id="rId18"/>
    <p:sldId id="307" r:id="rId19"/>
    <p:sldId id="314" r:id="rId20"/>
    <p:sldId id="297" r:id="rId21"/>
    <p:sldId id="298" r:id="rId22"/>
    <p:sldId id="299" r:id="rId23"/>
    <p:sldId id="300" r:id="rId24"/>
    <p:sldId id="301" r:id="rId25"/>
    <p:sldId id="291" r:id="rId26"/>
    <p:sldId id="316" r:id="rId27"/>
    <p:sldId id="283" r:id="rId28"/>
    <p:sldId id="317" r:id="rId29"/>
    <p:sldId id="305" r:id="rId30"/>
    <p:sldId id="274" r:id="rId31"/>
    <p:sldId id="308" r:id="rId32"/>
    <p:sldId id="309" r:id="rId33"/>
    <p:sldId id="310" r:id="rId34"/>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4" d="100"/>
          <a:sy n="144" d="100"/>
        </p:scale>
        <p:origin x="-108"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2592" y="-72"/>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511175"/>
          </a:xfrm>
          <a:prstGeom prst="rect">
            <a:avLst/>
          </a:prstGeom>
        </p:spPr>
        <p:txBody>
          <a:bodyPr vert="horz" lIns="91436" tIns="45718" rIns="91436" bIns="45718" rtlCol="0"/>
          <a:lstStyle>
            <a:lvl1pPr algn="l">
              <a:defRPr sz="1200"/>
            </a:lvl1pPr>
          </a:lstStyle>
          <a:p>
            <a:endParaRPr lang="en-GB"/>
          </a:p>
        </p:txBody>
      </p:sp>
      <p:sp>
        <p:nvSpPr>
          <p:cNvPr id="3" name="Date Placeholder 2"/>
          <p:cNvSpPr>
            <a:spLocks noGrp="1"/>
          </p:cNvSpPr>
          <p:nvPr>
            <p:ph type="dt" idx="1"/>
          </p:nvPr>
        </p:nvSpPr>
        <p:spPr>
          <a:xfrm>
            <a:off x="4024313" y="0"/>
            <a:ext cx="3078162" cy="511175"/>
          </a:xfrm>
          <a:prstGeom prst="rect">
            <a:avLst/>
          </a:prstGeom>
        </p:spPr>
        <p:txBody>
          <a:bodyPr vert="horz" lIns="91436" tIns="45718" rIns="91436" bIns="45718" rtlCol="0"/>
          <a:lstStyle>
            <a:lvl1pPr algn="r">
              <a:defRPr sz="1200"/>
            </a:lvl1pPr>
          </a:lstStyle>
          <a:p>
            <a:fld id="{C575B4E5-0B6D-43C3-962C-D9E80B49A634}" type="datetimeFigureOut">
              <a:rPr lang="en-GB" smtClean="0"/>
              <a:pPr/>
              <a:t>06/06/2025</a:t>
            </a:fld>
            <a:endParaRPr lang="en-GB"/>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36" tIns="45718" rIns="91436" bIns="45718" rtlCol="0" anchor="ctr"/>
          <a:lstStyle/>
          <a:p>
            <a:endParaRPr lang="en-GB"/>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850"/>
            <a:ext cx="3078163" cy="511175"/>
          </a:xfrm>
          <a:prstGeom prst="rect">
            <a:avLst/>
          </a:prstGeom>
        </p:spPr>
        <p:txBody>
          <a:bodyPr vert="horz" lIns="91436" tIns="45718" rIns="91436"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1436" tIns="45718" rIns="91436" bIns="45718" rtlCol="0" anchor="b"/>
          <a:lstStyle>
            <a:lvl1pPr algn="r">
              <a:defRPr sz="1200"/>
            </a:lvl1pPr>
          </a:lstStyle>
          <a:p>
            <a:fld id="{A442F93B-31E1-4E6D-A4DE-8EFD50D6674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42F93B-31E1-4E6D-A4DE-8EFD50D66748}"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42F93B-31E1-4E6D-A4DE-8EFD50D66748}"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937926" y="550969"/>
            <a:ext cx="184731" cy="307777"/>
          </a:xfrm>
          <a:prstGeom prst="rect">
            <a:avLst/>
          </a:prstGeom>
          <a:noFill/>
          <a:ln w="12700">
            <a:noFill/>
            <a:miter lim="800000"/>
            <a:headEnd/>
            <a:tailEnd/>
          </a:ln>
          <a:effectLst/>
        </p:spPr>
        <p:txBody>
          <a:bodyPr wrap="none" anchor="ctr">
            <a:spAutoFit/>
          </a:bodyPr>
          <a:lstStyle/>
          <a:p>
            <a:pPr algn="ctr">
              <a:defRPr/>
            </a:pPr>
            <a:endParaRPr lang="en-US" sz="1400"/>
          </a:p>
        </p:txBody>
      </p:sp>
      <p:sp>
        <p:nvSpPr>
          <p:cNvPr id="5" name="Rectangle 6"/>
          <p:cNvSpPr>
            <a:spLocks noChangeArrowheads="1"/>
          </p:cNvSpPr>
          <p:nvPr/>
        </p:nvSpPr>
        <p:spPr bwMode="auto">
          <a:xfrm>
            <a:off x="0" y="1371600"/>
            <a:ext cx="152400" cy="4343400"/>
          </a:xfrm>
          <a:prstGeom prst="rect">
            <a:avLst/>
          </a:prstGeom>
          <a:solidFill>
            <a:srgbClr val="0028C6"/>
          </a:solidFill>
          <a:ln w="9525">
            <a:noFill/>
            <a:miter lim="800000"/>
            <a:headEnd/>
            <a:tailEnd/>
          </a:ln>
        </p:spPr>
        <p:txBody>
          <a:bodyPr wrap="none" anchor="ctr"/>
          <a:lstStyle/>
          <a:p>
            <a:pPr>
              <a:defRPr/>
            </a:pPr>
            <a:endParaRPr lang="en-GB" dirty="0">
              <a:solidFill>
                <a:srgbClr val="0028C6"/>
              </a:solidFill>
            </a:endParaRPr>
          </a:p>
        </p:txBody>
      </p:sp>
      <p:sp>
        <p:nvSpPr>
          <p:cNvPr id="9218" name="Rectangle 2"/>
          <p:cNvSpPr>
            <a:spLocks noGrp="1" noChangeArrowheads="1"/>
          </p:cNvSpPr>
          <p:nvPr>
            <p:ph type="ctrTitle"/>
          </p:nvPr>
        </p:nvSpPr>
        <p:spPr>
          <a:xfrm>
            <a:off x="827584" y="836712"/>
            <a:ext cx="7772400" cy="1143000"/>
          </a:xfrm>
        </p:spPr>
        <p:txBody>
          <a:bodyPr anchor="ctr"/>
          <a:lstStyle>
            <a:lvl1pPr>
              <a:defRPr sz="3000"/>
            </a:lvl1pPr>
          </a:lstStyle>
          <a:p>
            <a:r>
              <a:rPr lang="en-US" dirty="0" smtClean="0"/>
              <a:t>Click to edit Master title style</a:t>
            </a:r>
            <a:endParaRPr lang="en-GB" dirty="0"/>
          </a:p>
        </p:txBody>
      </p:sp>
      <p:sp>
        <p:nvSpPr>
          <p:cNvPr id="9219" name="Rectangle 3"/>
          <p:cNvSpPr>
            <a:spLocks noGrp="1" noChangeArrowheads="1"/>
          </p:cNvSpPr>
          <p:nvPr>
            <p:ph type="subTitle" idx="1"/>
          </p:nvPr>
        </p:nvSpPr>
        <p:spPr>
          <a:xfrm>
            <a:off x="683568" y="5085186"/>
            <a:ext cx="6400800" cy="581025"/>
          </a:xfrm>
        </p:spPr>
        <p:txBody>
          <a:bodyPr/>
          <a:lstStyle>
            <a:lvl1pPr marL="0" indent="0">
              <a:buFont typeface="Wingdings" pitchFamily="2" charset="2"/>
              <a:buNone/>
              <a:defRPr sz="1800">
                <a:solidFill>
                  <a:schemeClr val="bg2"/>
                </a:solidFill>
              </a:defRPr>
            </a:lvl1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114550" cy="6248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0"/>
            <a:ext cx="61912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5715000" cy="86677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04800" y="1219200"/>
            <a:ext cx="8458200" cy="5029200"/>
          </a:xfrm>
        </p:spPr>
        <p:txBody>
          <a:bodyPr/>
          <a:lstStyle/>
          <a:p>
            <a:pPr lvl="0"/>
            <a:r>
              <a:rPr lang="en-US" noProof="0" smtClean="0"/>
              <a:t>Click icon to add chart</a:t>
            </a:r>
            <a:endParaRPr lang="en-GB" noProof="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219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6480183"/>
            <a:ext cx="9144000" cy="377825"/>
          </a:xfrm>
          <a:prstGeom prst="rect">
            <a:avLst/>
          </a:prstGeom>
          <a:solidFill>
            <a:srgbClr val="0028C6"/>
          </a:solidFill>
          <a:ln w="9525">
            <a:noFill/>
            <a:miter lim="800000"/>
            <a:headEnd/>
            <a:tailEnd/>
          </a:ln>
        </p:spPr>
        <p:txBody>
          <a:bodyPr anchor="ctr" anchorCtr="1"/>
          <a:lstStyle/>
          <a:p>
            <a:pPr eaLnBrk="0" hangingPunct="0">
              <a:defRPr/>
            </a:pPr>
            <a:endParaRPr lang="en-US" sz="1800"/>
          </a:p>
        </p:txBody>
      </p:sp>
      <p:sp>
        <p:nvSpPr>
          <p:cNvPr id="8195" name="Text Box 3"/>
          <p:cNvSpPr txBox="1">
            <a:spLocks noChangeArrowheads="1"/>
          </p:cNvSpPr>
          <p:nvPr/>
        </p:nvSpPr>
        <p:spPr bwMode="auto">
          <a:xfrm>
            <a:off x="0" y="6480183"/>
            <a:ext cx="9144000" cy="377825"/>
          </a:xfrm>
          <a:prstGeom prst="rect">
            <a:avLst/>
          </a:prstGeom>
          <a:noFill/>
          <a:ln w="9525">
            <a:noFill/>
            <a:miter lim="800000"/>
            <a:headEnd/>
            <a:tailEnd/>
          </a:ln>
        </p:spPr>
        <p:txBody>
          <a:bodyPr lIns="0" tIns="0" rIns="180000" bIns="0" anchor="ctr"/>
          <a:lstStyle/>
          <a:p>
            <a:pPr algn="ctr" eaLnBrk="0" hangingPunct="0">
              <a:spcBef>
                <a:spcPct val="50000"/>
              </a:spcBef>
              <a:defRPr/>
            </a:pPr>
            <a:r>
              <a:rPr lang="en-GB" sz="1400" b="1" i="1" dirty="0">
                <a:solidFill>
                  <a:schemeClr val="bg1"/>
                </a:solidFill>
              </a:rPr>
              <a:t>  </a:t>
            </a:r>
          </a:p>
        </p:txBody>
      </p:sp>
      <p:sp>
        <p:nvSpPr>
          <p:cNvPr id="8196" name="Line 4"/>
          <p:cNvSpPr>
            <a:spLocks noChangeShapeType="1"/>
          </p:cNvSpPr>
          <p:nvPr/>
        </p:nvSpPr>
        <p:spPr bwMode="auto">
          <a:xfrm>
            <a:off x="0" y="914400"/>
            <a:ext cx="6019800" cy="0"/>
          </a:xfrm>
          <a:prstGeom prst="line">
            <a:avLst/>
          </a:prstGeom>
          <a:noFill/>
          <a:ln w="15875">
            <a:solidFill>
              <a:schemeClr val="accent2"/>
            </a:solidFill>
            <a:round/>
            <a:headEnd/>
            <a:tailEnd/>
          </a:ln>
          <a:effectLst/>
        </p:spPr>
        <p:txBody>
          <a:bodyPr/>
          <a:lstStyle/>
          <a:p>
            <a:pPr>
              <a:defRPr/>
            </a:pPr>
            <a:endParaRPr lang="en-GB"/>
          </a:p>
        </p:txBody>
      </p:sp>
      <p:sp>
        <p:nvSpPr>
          <p:cNvPr id="1029" name="Rectangle 5"/>
          <p:cNvSpPr>
            <a:spLocks noGrp="1" noChangeArrowheads="1"/>
          </p:cNvSpPr>
          <p:nvPr>
            <p:ph type="title"/>
          </p:nvPr>
        </p:nvSpPr>
        <p:spPr bwMode="auto">
          <a:xfrm>
            <a:off x="304800" y="1"/>
            <a:ext cx="5715000" cy="866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30" name="Rectangle 6"/>
          <p:cNvSpPr>
            <a:spLocks noGrp="1" noChangeArrowheads="1"/>
          </p:cNvSpPr>
          <p:nvPr>
            <p:ph type="body" idx="1"/>
          </p:nvPr>
        </p:nvSpPr>
        <p:spPr bwMode="auto">
          <a:xfrm>
            <a:off x="304800" y="12192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1" name="Picture 10" descr="ABD_Logo-w-strap-WO.png"/>
          <p:cNvPicPr>
            <a:picLocks noChangeAspect="1"/>
          </p:cNvPicPr>
          <p:nvPr userDrawn="1"/>
        </p:nvPicPr>
        <p:blipFill>
          <a:blip r:embed="rId14" cstate="print"/>
          <a:stretch>
            <a:fillRect/>
          </a:stretch>
        </p:blipFill>
        <p:spPr>
          <a:xfrm>
            <a:off x="8100393" y="6526964"/>
            <a:ext cx="1008112" cy="319235"/>
          </a:xfrm>
          <a:prstGeom prst="rect">
            <a:avLst/>
          </a:prstGeom>
        </p:spPr>
      </p:pic>
      <p:pic>
        <p:nvPicPr>
          <p:cNvPr id="12" name="Picture 11" descr="DRIVINGSENSE-ABD(black-blue)3Dstack_300x91.png"/>
          <p:cNvPicPr>
            <a:picLocks noChangeAspect="1"/>
          </p:cNvPicPr>
          <p:nvPr userDrawn="1"/>
        </p:nvPicPr>
        <p:blipFill>
          <a:blip r:embed="rId15" cstate="print"/>
          <a:stretch>
            <a:fillRect/>
          </a:stretch>
        </p:blipFill>
        <p:spPr>
          <a:xfrm>
            <a:off x="8064897" y="44624"/>
            <a:ext cx="1043608" cy="316560"/>
          </a:xfrm>
          <a:prstGeom prst="rect">
            <a:avLst/>
          </a:prstGeom>
        </p:spPr>
      </p:pic>
      <p:pic>
        <p:nvPicPr>
          <p:cNvPr id="13" name="Picture 12" descr="TheAllianceofBritishDrivers(white-strip)3dD_3112x199.png"/>
          <p:cNvPicPr>
            <a:picLocks noChangeAspect="1"/>
          </p:cNvPicPr>
          <p:nvPr userDrawn="1"/>
        </p:nvPicPr>
        <p:blipFill>
          <a:blip r:embed="rId16" cstate="print"/>
          <a:stretch>
            <a:fillRect/>
          </a:stretch>
        </p:blipFill>
        <p:spPr>
          <a:xfrm>
            <a:off x="2879813" y="6597354"/>
            <a:ext cx="3384376" cy="2164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fade">
                                      <p:cBhvr>
                                        <p:cTn id="12" dur="2000"/>
                                        <p:tgtEl>
                                          <p:spTgt spid="103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fade">
                                      <p:cBhvr>
                                        <p:cTn id="15" dur="2000"/>
                                        <p:tgtEl>
                                          <p:spTgt spid="103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fade">
                                      <p:cBhvr>
                                        <p:cTn id="18" dur="2000"/>
                                        <p:tgtEl>
                                          <p:spTgt spid="103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fade">
                                      <p:cBhvr>
                                        <p:cTn id="21" dur="2000"/>
                                        <p:tgtEl>
                                          <p:spTgt spid="103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fade">
                                      <p:cBhvr>
                                        <p:cTn id="24" dur="20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build="p"/>
    </p:bldLst>
  </p:timing>
  <p:txStyles>
    <p:titleStyle>
      <a:lvl1pPr algn="l" rtl="0" eaLnBrk="1" fontAlgn="base" hangingPunct="1">
        <a:lnSpc>
          <a:spcPct val="90000"/>
        </a:lnSpc>
        <a:spcBef>
          <a:spcPct val="0"/>
        </a:spcBef>
        <a:spcAft>
          <a:spcPct val="0"/>
        </a:spcAft>
        <a:defRPr sz="2400" b="1">
          <a:solidFill>
            <a:srgbClr val="000066"/>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2pPr>
      <a:lvl3pPr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3pPr>
      <a:lvl4pPr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4pPr>
      <a:lvl5pPr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5pPr>
      <a:lvl6pPr marL="457200"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6pPr>
      <a:lvl7pPr marL="914400"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7pPr>
      <a:lvl8pPr marL="1371600"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8pPr>
      <a:lvl9pPr marL="1828800" algn="l" rtl="0" eaLnBrk="1" fontAlgn="base" hangingPunct="1">
        <a:lnSpc>
          <a:spcPct val="90000"/>
        </a:lnSpc>
        <a:spcBef>
          <a:spcPct val="0"/>
        </a:spcBef>
        <a:spcAft>
          <a:spcPct val="0"/>
        </a:spcAft>
        <a:defRPr sz="2400" b="1">
          <a:solidFill>
            <a:srgbClr val="000066"/>
          </a:solidFill>
          <a:latin typeface="Arial" charset="0"/>
          <a:ea typeface="Osaka" pitchFamily="48" charset="-128"/>
        </a:defRPr>
      </a:lvl9pPr>
    </p:titleStyle>
    <p:bodyStyle>
      <a:lvl1pPr marL="457200" indent="-45720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914400" indent="-457200" algn="l" rtl="0" eaLnBrk="1" fontAlgn="base" hangingPunct="1">
        <a:spcBef>
          <a:spcPct val="20000"/>
        </a:spcBef>
        <a:spcAft>
          <a:spcPct val="0"/>
        </a:spcAft>
        <a:buFont typeface="Wingdings" pitchFamily="2" charset="2"/>
        <a:buChar char="§"/>
        <a:defRPr sz="2400">
          <a:solidFill>
            <a:srgbClr val="000066"/>
          </a:solidFill>
          <a:latin typeface="+mn-lt"/>
          <a:ea typeface="+mn-ea"/>
        </a:defRPr>
      </a:lvl2pPr>
      <a:lvl3pPr marL="1371600" indent="-457200" algn="l" rtl="0" eaLnBrk="1" fontAlgn="base" hangingPunct="1">
        <a:spcBef>
          <a:spcPct val="20000"/>
        </a:spcBef>
        <a:spcAft>
          <a:spcPct val="0"/>
        </a:spcAft>
        <a:buFont typeface="Wingdings" pitchFamily="2" charset="2"/>
        <a:buChar char="§"/>
        <a:defRPr sz="2400">
          <a:solidFill>
            <a:schemeClr val="bg2"/>
          </a:solidFill>
          <a:latin typeface="+mn-lt"/>
          <a:ea typeface="+mn-ea"/>
        </a:defRPr>
      </a:lvl3pPr>
      <a:lvl4pPr marL="1752600" indent="-381000" algn="l" rtl="0" eaLnBrk="1" fontAlgn="base" hangingPunct="1">
        <a:spcBef>
          <a:spcPct val="20000"/>
        </a:spcBef>
        <a:spcAft>
          <a:spcPct val="0"/>
        </a:spcAft>
        <a:buChar char="–"/>
        <a:defRPr sz="2000">
          <a:solidFill>
            <a:schemeClr val="bg2"/>
          </a:solidFill>
          <a:latin typeface="+mn-lt"/>
          <a:ea typeface="+mn-ea"/>
        </a:defRPr>
      </a:lvl4pPr>
      <a:lvl5pPr marL="2209800" indent="-381000" algn="l" rtl="0" eaLnBrk="1" fontAlgn="base" hangingPunct="1">
        <a:spcBef>
          <a:spcPct val="20000"/>
        </a:spcBef>
        <a:spcAft>
          <a:spcPct val="0"/>
        </a:spcAft>
        <a:buFont typeface="Wingdings" pitchFamily="2" charset="2"/>
        <a:defRPr>
          <a:solidFill>
            <a:schemeClr val="tx1"/>
          </a:solidFill>
          <a:latin typeface="+mn-lt"/>
          <a:ea typeface="+mn-ea"/>
        </a:defRPr>
      </a:lvl5pPr>
      <a:lvl6pPr marL="2667000" indent="-381000" algn="l" rtl="0" eaLnBrk="1" fontAlgn="base" hangingPunct="1">
        <a:spcBef>
          <a:spcPct val="20000"/>
        </a:spcBef>
        <a:spcAft>
          <a:spcPct val="0"/>
        </a:spcAft>
        <a:buFont typeface="Wingdings" pitchFamily="2" charset="2"/>
        <a:defRPr>
          <a:solidFill>
            <a:schemeClr val="tx1"/>
          </a:solidFill>
          <a:latin typeface="+mn-lt"/>
          <a:ea typeface="+mn-ea"/>
        </a:defRPr>
      </a:lvl6pPr>
      <a:lvl7pPr marL="3124200" indent="-381000" algn="l" rtl="0" eaLnBrk="1" fontAlgn="base" hangingPunct="1">
        <a:spcBef>
          <a:spcPct val="20000"/>
        </a:spcBef>
        <a:spcAft>
          <a:spcPct val="0"/>
        </a:spcAft>
        <a:buFont typeface="Wingdings" pitchFamily="2" charset="2"/>
        <a:defRPr>
          <a:solidFill>
            <a:schemeClr val="tx1"/>
          </a:solidFill>
          <a:latin typeface="+mn-lt"/>
          <a:ea typeface="+mn-ea"/>
        </a:defRPr>
      </a:lvl7pPr>
      <a:lvl8pPr marL="3581400" indent="-381000" algn="l" rtl="0" eaLnBrk="1" fontAlgn="base" hangingPunct="1">
        <a:spcBef>
          <a:spcPct val="20000"/>
        </a:spcBef>
        <a:spcAft>
          <a:spcPct val="0"/>
        </a:spcAft>
        <a:buFont typeface="Wingdings" pitchFamily="2" charset="2"/>
        <a:defRPr>
          <a:solidFill>
            <a:schemeClr val="tx1"/>
          </a:solidFill>
          <a:latin typeface="+mn-lt"/>
          <a:ea typeface="+mn-ea"/>
        </a:defRPr>
      </a:lvl8pPr>
      <a:lvl9pPr marL="4038600" indent="-381000" algn="l" rtl="0" eaLnBrk="1" fontAlgn="base" hangingPunct="1">
        <a:spcBef>
          <a:spcPct val="20000"/>
        </a:spcBef>
        <a:spcAft>
          <a:spcPct val="0"/>
        </a:spcAft>
        <a:buFont typeface="Wingdings" pitchFamily="2" charset="2"/>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manticscholar.org/paper/Multi-periodic-climate-dynamics:-spectral-analysis-L%C3%BCdecke-Hempelmann/12a0363dd89267f4d5d07bf6fa94e30f70a4b6a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DS-ABD_SomeKeyClimateMessages_v3_FEB25.pptx" TargetMode="External"/><Relationship Id="rId2" Type="http://schemas.openxmlformats.org/officeDocument/2006/relationships/hyperlink" Target="http://www.tohoku.ac.jp/en/press/greenland_plume_drive_thermal_activities.html?mc_cid=fb29760038&amp;mc_eid=ffa2d4f35e" TargetMode="External"/><Relationship Id="rId1" Type="http://schemas.openxmlformats.org/officeDocument/2006/relationships/slideLayout" Target="../slideLayouts/slideLayout2.xml"/><Relationship Id="rId6" Type="http://schemas.openxmlformats.org/officeDocument/2006/relationships/hyperlink" Target="https://electroverse.net/british-astrophysicists-mini-ice-age-is-accelerating-new-maunder-minimum-has-begun" TargetMode="External"/><Relationship Id="rId5" Type="http://schemas.openxmlformats.org/officeDocument/2006/relationships/hyperlink" Target="https://www.britannica.com/science/climate-meteorology/Circulation-currents-and-ocean-atmosphere-interaction" TargetMode="External"/><Relationship Id="rId4" Type="http://schemas.openxmlformats.org/officeDocument/2006/relationships/hyperlink" Target="https://www.worldatlas.com/articles/how-do-ocean-currents-affect-climate.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lectroverse.info/heat-hysteria-a-manufactured-crisis-built-on-asphalt-100-years-of-spanish-rainfall-data-destroys-the-climate-narrative-was-it-earths-internal-heat-that-drove-recent-ocean-warming/" TargetMode="External"/><Relationship Id="rId2" Type="http://schemas.openxmlformats.org/officeDocument/2006/relationships/hyperlink" Target="https://x.com/EthicalSkeptic/status/191915653326431888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etzerowatch.com/cost-of-net-zero-will-be-astronomical-new-reports-warn/" TargetMode="External"/><Relationship Id="rId2" Type="http://schemas.openxmlformats.org/officeDocument/2006/relationships/hyperlink" Target="https://www.cfact.org/2020/03/03/eliminate-fossil-fuels-now-u-s-climate-model-says-why-bother/" TargetMode="External"/><Relationship Id="rId1" Type="http://schemas.openxmlformats.org/officeDocument/2006/relationships/slideLayout" Target="../slideLayouts/slideLayout2.xml"/><Relationship Id="rId4" Type="http://schemas.openxmlformats.org/officeDocument/2006/relationships/hyperlink" Target="https://www.worldbank.org/en/news/feature/2011/06/06/economics-adaptation-climate-chan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DS-ABD_SomeKeyClimateMessages_v4_MAY25.ppt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DS-ABD_SomeKeyClimateMessages_v5_JUN25.pptx"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bd.org.uk/" TargetMode="Externa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hyperlink" Target="https://temperature.global/" TargetMode="External"/><Relationship Id="rId2" Type="http://schemas.openxmlformats.org/officeDocument/2006/relationships/hyperlink" Target="https://www.drroyspencer.com/latest-global-temperatur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rroyspencer.com/latest-global-temperatures/" TargetMode="External"/><Relationship Id="rId2" Type="http://schemas.openxmlformats.org/officeDocument/2006/relationships/hyperlink" Target="https://www.semanticscholar.org/paper/Multi-periodic-climate-dynamics:-spectral-analysis-L%C3%BCdecke-Hempelmann/12a0363dd89267f4d5d07bf6fa94e30f70a4b6adSlide%20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rroyspencer.com/latest-global-temperature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rroyspencer.com/latest-global-temperature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mperature.glob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notalotofpeopleknowthat.wordpress.com/2013/10/21/amo-pdo-cycles/" TargetMode="External"/><Relationship Id="rId2" Type="http://schemas.openxmlformats.org/officeDocument/2006/relationships/hyperlink" Target="http://ruby.fgcu.edu/courses/twimberley/envirophilo/devries.pdf" TargetMode="External"/><Relationship Id="rId1" Type="http://schemas.openxmlformats.org/officeDocument/2006/relationships/slideLayout" Target="../slideLayouts/slideLayout2.xml"/><Relationship Id="rId4" Type="http://schemas.openxmlformats.org/officeDocument/2006/relationships/hyperlink" Target="https://wattsupwiththat.com/2013/12/17/solar-amo-pdo-cycles-combined-reproduce-the-global-climate-of-the-p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D_ANI_03.gif"/>
          <p:cNvPicPr>
            <a:picLocks noChangeAspect="1"/>
          </p:cNvPicPr>
          <p:nvPr/>
        </p:nvPicPr>
        <p:blipFill>
          <a:blip r:embed="rId2" cstate="print"/>
          <a:stretch>
            <a:fillRect/>
          </a:stretch>
        </p:blipFill>
        <p:spPr>
          <a:xfrm>
            <a:off x="0" y="0"/>
            <a:ext cx="9144000" cy="645333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3" y="188640"/>
            <a:ext cx="9091887" cy="750144"/>
          </a:xfrm>
        </p:spPr>
        <p:txBody>
          <a:bodyPr/>
          <a:lstStyle/>
          <a:p>
            <a:r>
              <a:rPr lang="en-GB" dirty="0" smtClean="0">
                <a:solidFill>
                  <a:srgbClr val="0028C6"/>
                </a:solidFill>
                <a:latin typeface="Times New Roman" pitchFamily="18" charset="0"/>
                <a:cs typeface="Times New Roman" pitchFamily="18" charset="0"/>
              </a:rPr>
              <a:t>Fig.6: Temperature variation since 1750 reproduced by superposing </a:t>
            </a:r>
            <a:r>
              <a:rPr lang="en-GB" dirty="0" err="1" smtClean="0">
                <a:solidFill>
                  <a:srgbClr val="0028C6"/>
                </a:solidFill>
                <a:latin typeface="Times New Roman" pitchFamily="18" charset="0"/>
                <a:cs typeface="Times New Roman" pitchFamily="18" charset="0"/>
              </a:rPr>
              <a:t>DeVries-Suess</a:t>
            </a:r>
            <a:r>
              <a:rPr lang="en-GB" dirty="0" smtClean="0">
                <a:solidFill>
                  <a:srgbClr val="0028C6"/>
                </a:solidFill>
                <a:latin typeface="Times New Roman" pitchFamily="18" charset="0"/>
                <a:cs typeface="Times New Roman" pitchFamily="18" charset="0"/>
              </a:rPr>
              <a:t> solar &amp; AMOC/PDO oceanic activity cycles</a:t>
            </a:r>
            <a:endParaRPr lang="en-GB" dirty="0">
              <a:solidFill>
                <a:srgbClr val="0028C6"/>
              </a:solidFill>
              <a:latin typeface="Times New Roman" pitchFamily="18" charset="0"/>
              <a:cs typeface="Times New Roman" pitchFamily="18" charset="0"/>
            </a:endParaRPr>
          </a:p>
        </p:txBody>
      </p:sp>
      <p:pic>
        <p:nvPicPr>
          <p:cNvPr id="7" name="Content Placeholder 6" descr="De Vries-AMO-PDO_ Temp.-Record-projectionFigure6-1.png"/>
          <p:cNvPicPr>
            <a:picLocks noGrp="1" noChangeAspect="1"/>
          </p:cNvPicPr>
          <p:nvPr>
            <p:ph idx="1"/>
          </p:nvPr>
        </p:nvPicPr>
        <p:blipFill>
          <a:blip r:embed="rId2" cstate="print"/>
          <a:stretch>
            <a:fillRect/>
          </a:stretch>
        </p:blipFill>
        <p:spPr>
          <a:xfrm>
            <a:off x="52113" y="908720"/>
            <a:ext cx="9025418" cy="4896543"/>
          </a:xfrm>
        </p:spPr>
      </p:pic>
      <p:sp>
        <p:nvSpPr>
          <p:cNvPr id="8" name="TextBox 7"/>
          <p:cNvSpPr txBox="1"/>
          <p:nvPr/>
        </p:nvSpPr>
        <p:spPr>
          <a:xfrm>
            <a:off x="3491880" y="1126485"/>
            <a:ext cx="3528392" cy="646331"/>
          </a:xfrm>
          <a:prstGeom prst="rect">
            <a:avLst/>
          </a:prstGeom>
          <a:solidFill>
            <a:schemeClr val="bg1"/>
          </a:solidFill>
          <a:ln>
            <a:solidFill>
              <a:schemeClr val="tx1"/>
            </a:solidFill>
          </a:ln>
        </p:spPr>
        <p:txBody>
          <a:bodyPr wrap="square" rtlCol="0">
            <a:spAutoFit/>
          </a:bodyPr>
          <a:lstStyle/>
          <a:p>
            <a:r>
              <a:rPr lang="en-GB" sz="1200" dirty="0" smtClean="0"/>
              <a:t>Black = Observed Temperatures</a:t>
            </a:r>
          </a:p>
          <a:p>
            <a:r>
              <a:rPr lang="en-GB" sz="1200" dirty="0" smtClean="0">
                <a:solidFill>
                  <a:srgbClr val="FF0000"/>
                </a:solidFill>
              </a:rPr>
              <a:t>Red = De </a:t>
            </a:r>
            <a:r>
              <a:rPr lang="en-GB" sz="1200" dirty="0" err="1" smtClean="0">
                <a:solidFill>
                  <a:srgbClr val="FF0000"/>
                </a:solidFill>
              </a:rPr>
              <a:t>Vries</a:t>
            </a:r>
            <a:r>
              <a:rPr lang="en-GB" sz="1200" dirty="0" smtClean="0">
                <a:solidFill>
                  <a:srgbClr val="FF0000"/>
                </a:solidFill>
              </a:rPr>
              <a:t>/AMO-PDO (DVAP) Superposition</a:t>
            </a:r>
          </a:p>
          <a:p>
            <a:r>
              <a:rPr lang="en-GB" sz="1200" dirty="0" smtClean="0">
                <a:solidFill>
                  <a:srgbClr val="7030A0"/>
                </a:solidFill>
              </a:rPr>
              <a:t>Purple = Projected DVAP future trend</a:t>
            </a:r>
            <a:endParaRPr lang="en-GB" sz="1200" dirty="0">
              <a:solidFill>
                <a:srgbClr val="7030A0"/>
              </a:solidFill>
            </a:endParaRPr>
          </a:p>
        </p:txBody>
      </p:sp>
      <p:sp>
        <p:nvSpPr>
          <p:cNvPr id="9" name="TextBox 8"/>
          <p:cNvSpPr txBox="1"/>
          <p:nvPr/>
        </p:nvSpPr>
        <p:spPr>
          <a:xfrm>
            <a:off x="0" y="5945505"/>
            <a:ext cx="9144000" cy="507831"/>
          </a:xfrm>
          <a:prstGeom prst="rect">
            <a:avLst/>
          </a:prstGeom>
          <a:noFill/>
        </p:spPr>
        <p:txBody>
          <a:bodyPr wrap="square" rtlCol="0">
            <a:spAutoFit/>
          </a:bodyPr>
          <a:lstStyle/>
          <a:p>
            <a:r>
              <a:rPr lang="en-GB" sz="900" dirty="0" smtClean="0">
                <a:latin typeface="Times New Roman" pitchFamily="18" charset="0"/>
                <a:cs typeface="Times New Roman" pitchFamily="18" charset="0"/>
              </a:rPr>
              <a:t>H.-J. </a:t>
            </a:r>
            <a:r>
              <a:rPr lang="en-GB" sz="900" dirty="0" err="1" smtClean="0">
                <a:latin typeface="Times New Roman" pitchFamily="18" charset="0"/>
                <a:cs typeface="Times New Roman" pitchFamily="18" charset="0"/>
              </a:rPr>
              <a:t>Luedecke</a:t>
            </a:r>
            <a:r>
              <a:rPr lang="en-GB" sz="900" dirty="0" smtClean="0">
                <a:latin typeface="Times New Roman" pitchFamily="18" charset="0"/>
                <a:cs typeface="Times New Roman" pitchFamily="18" charset="0"/>
              </a:rPr>
              <a:t>, A. </a:t>
            </a:r>
            <a:r>
              <a:rPr lang="en-GB" sz="900" dirty="0" err="1" smtClean="0">
                <a:latin typeface="Times New Roman" pitchFamily="18" charset="0"/>
                <a:cs typeface="Times New Roman" pitchFamily="18" charset="0"/>
              </a:rPr>
              <a:t>Hempelmann</a:t>
            </a:r>
            <a:r>
              <a:rPr lang="en-GB" sz="900" dirty="0" smtClean="0">
                <a:latin typeface="Times New Roman" pitchFamily="18" charset="0"/>
                <a:cs typeface="Times New Roman" pitchFamily="18" charset="0"/>
              </a:rPr>
              <a:t> &amp; C.O. Weiss: Page 451, Fig.6: “Multi-periodic climate dynamics: spectral analysis of long-term instrumental and proxy temperature records”; Climate of the Past: </a:t>
            </a:r>
            <a:r>
              <a:rPr lang="en-GB" sz="900" dirty="0" smtClean="0">
                <a:latin typeface="Times New Roman" pitchFamily="18" charset="0"/>
                <a:cs typeface="Times New Roman" pitchFamily="18" charset="0"/>
                <a:hlinkClick r:id="rId3"/>
              </a:rPr>
              <a:t>https://www.semanticscholar.org/paper/Multi-periodic-climate-dynamics%3A-spectral-analysis-L%C3%BCdecke-Hempelmann/12a0363dd89267f4d5d07bf6fa94e30f70a4b6ad</a:t>
            </a:r>
            <a:r>
              <a:rPr lang="en-GB" sz="900" dirty="0" smtClean="0">
                <a:latin typeface="Times New Roman" pitchFamily="18" charset="0"/>
                <a:cs typeface="Times New Roman" pitchFamily="18" charset="0"/>
              </a:rPr>
              <a:t>. This Grand Solar Minimum view is shared by Profs. </a:t>
            </a:r>
            <a:r>
              <a:rPr lang="en-GB" sz="900" dirty="0" err="1" smtClean="0">
                <a:latin typeface="Times New Roman" pitchFamily="18" charset="0"/>
                <a:cs typeface="Times New Roman" pitchFamily="18" charset="0"/>
              </a:rPr>
              <a:t>Habibullo</a:t>
            </a:r>
            <a:r>
              <a:rPr lang="en-GB" sz="900" dirty="0" smtClean="0">
                <a:latin typeface="Times New Roman" pitchFamily="18" charset="0"/>
                <a:cs typeface="Times New Roman" pitchFamily="18" charset="0"/>
              </a:rPr>
              <a:t> </a:t>
            </a:r>
            <a:r>
              <a:rPr lang="en-GB" sz="900" dirty="0" err="1" smtClean="0">
                <a:latin typeface="Times New Roman" pitchFamily="18" charset="0"/>
                <a:cs typeface="Times New Roman" pitchFamily="18" charset="0"/>
              </a:rPr>
              <a:t>Abdussamatov</a:t>
            </a:r>
            <a:r>
              <a:rPr lang="en-GB" sz="900" dirty="0" smtClean="0">
                <a:latin typeface="Times New Roman" pitchFamily="18" charset="0"/>
                <a:cs typeface="Times New Roman" pitchFamily="18" charset="0"/>
              </a:rPr>
              <a:t>, Nils-Axel </a:t>
            </a:r>
            <a:r>
              <a:rPr lang="en-GB" sz="900" dirty="0" err="1" smtClean="0">
                <a:latin typeface="Times New Roman" pitchFamily="18" charset="0"/>
                <a:cs typeface="Times New Roman" pitchFamily="18" charset="0"/>
              </a:rPr>
              <a:t>Mörner</a:t>
            </a:r>
            <a:r>
              <a:rPr lang="en-GB" sz="900" dirty="0" smtClean="0">
                <a:latin typeface="Times New Roman" pitchFamily="18" charset="0"/>
                <a:cs typeface="Times New Roman" pitchFamily="18" charset="0"/>
              </a:rPr>
              <a:t> &amp; </a:t>
            </a:r>
            <a:r>
              <a:rPr lang="en-GB" sz="900" dirty="0" err="1" smtClean="0">
                <a:latin typeface="Times New Roman" pitchFamily="18" charset="0"/>
                <a:cs typeface="Times New Roman" pitchFamily="18" charset="0"/>
              </a:rPr>
              <a:t>Valentina</a:t>
            </a:r>
            <a:r>
              <a:rPr lang="en-GB" sz="900" dirty="0" smtClean="0">
                <a:latin typeface="Times New Roman" pitchFamily="18" charset="0"/>
                <a:cs typeface="Times New Roman" pitchFamily="18" charset="0"/>
              </a:rPr>
              <a:t> </a:t>
            </a:r>
            <a:r>
              <a:rPr lang="en-GB" sz="900" dirty="0" err="1" smtClean="0">
                <a:latin typeface="Times New Roman" pitchFamily="18" charset="0"/>
                <a:cs typeface="Times New Roman" pitchFamily="18" charset="0"/>
              </a:rPr>
              <a:t>Zharkova</a:t>
            </a:r>
            <a:r>
              <a:rPr lang="en-GB" sz="900" dirty="0" smtClean="0">
                <a:latin typeface="Times New Roman" pitchFamily="18" charset="0"/>
                <a:cs typeface="Times New Roman" pitchFamily="18" charset="0"/>
              </a:rPr>
              <a:t>.</a:t>
            </a:r>
            <a:endParaRPr lang="en-GB" sz="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 y="347622"/>
            <a:ext cx="9124952" cy="581048"/>
          </a:xfrm>
        </p:spPr>
        <p:txBody>
          <a:bodyPr/>
          <a:lstStyle/>
          <a:p>
            <a:r>
              <a:rPr lang="en-GB" dirty="0" smtClean="0">
                <a:solidFill>
                  <a:srgbClr val="0028C6"/>
                </a:solidFill>
                <a:latin typeface="Times New Roman" pitchFamily="18" charset="0"/>
                <a:cs typeface="Times New Roman" pitchFamily="18" charset="0"/>
              </a:rPr>
              <a:t>Fig.7 - Geothermal Climate Influences?</a:t>
            </a:r>
          </a:p>
        </p:txBody>
      </p:sp>
      <p:sp>
        <p:nvSpPr>
          <p:cNvPr id="3" name="Content Placeholder 2"/>
          <p:cNvSpPr>
            <a:spLocks noGrp="1"/>
          </p:cNvSpPr>
          <p:nvPr>
            <p:ph idx="1"/>
          </p:nvPr>
        </p:nvSpPr>
        <p:spPr>
          <a:xfrm>
            <a:off x="0" y="857232"/>
            <a:ext cx="9144000" cy="5500726"/>
          </a:xfrm>
        </p:spPr>
        <p:txBody>
          <a:bodyPr/>
          <a:lstStyle/>
          <a:p>
            <a:r>
              <a:rPr lang="en-GB" sz="2200" i="1" dirty="0" err="1" smtClean="0">
                <a:solidFill>
                  <a:schemeClr val="accent6"/>
                </a:solidFill>
                <a:latin typeface="Times New Roman" pitchFamily="18" charset="0"/>
                <a:cs typeface="Times New Roman" pitchFamily="18" charset="0"/>
              </a:rPr>
              <a:t>Magnetospheric</a:t>
            </a:r>
            <a:r>
              <a:rPr lang="en-GB" sz="2200" i="1" dirty="0" smtClean="0">
                <a:solidFill>
                  <a:schemeClr val="accent6"/>
                </a:solidFill>
                <a:latin typeface="Times New Roman" pitchFamily="18" charset="0"/>
                <a:cs typeface="Times New Roman" pitchFamily="18" charset="0"/>
              </a:rPr>
              <a:t> Effects</a:t>
            </a:r>
            <a:r>
              <a:rPr lang="en-GB" sz="2200" dirty="0" smtClean="0">
                <a:solidFill>
                  <a:srgbClr val="0028C6"/>
                </a:solidFill>
                <a:latin typeface="Times New Roman" pitchFamily="18" charset="0"/>
                <a:cs typeface="Times New Roman" pitchFamily="18" charset="0"/>
              </a:rPr>
              <a:t> - currently weakening field; pole shift within next 10,000 years: reducing protection from solar effects. Cosmic rays largely too energetic to be affected</a:t>
            </a:r>
          </a:p>
          <a:p>
            <a:r>
              <a:rPr lang="en-GB" sz="2200" i="1" dirty="0" err="1" smtClean="0">
                <a:solidFill>
                  <a:schemeClr val="accent6"/>
                </a:solidFill>
                <a:latin typeface="Times New Roman" pitchFamily="18" charset="0"/>
                <a:cs typeface="Times New Roman" pitchFamily="18" charset="0"/>
              </a:rPr>
              <a:t>Volcanicity</a:t>
            </a:r>
            <a:r>
              <a:rPr lang="en-GB" sz="2200" i="1" dirty="0" smtClean="0">
                <a:solidFill>
                  <a:schemeClr val="accent6"/>
                </a:solidFill>
                <a:latin typeface="Times New Roman" pitchFamily="18" charset="0"/>
                <a:cs typeface="Times New Roman" pitchFamily="18" charset="0"/>
              </a:rPr>
              <a:t>/ Tectonics</a:t>
            </a:r>
            <a:r>
              <a:rPr lang="en-GB" sz="2200" dirty="0" smtClean="0">
                <a:solidFill>
                  <a:srgbClr val="0028C6"/>
                </a:solidFill>
                <a:latin typeface="Times New Roman" pitchFamily="18" charset="0"/>
                <a:cs typeface="Times New Roman" pitchFamily="18" charset="0"/>
              </a:rPr>
              <a:t> - highest  energy cosmic rays allegedly penetrate to Earth’s core before being absorbed: heating magma and promoting volcanic activity/ post-eruption atmospheric cooling/ earthquakes</a:t>
            </a:r>
            <a:r>
              <a:rPr lang="en-GB" dirty="0" smtClean="0">
                <a:solidFill>
                  <a:srgbClr val="0028C6"/>
                </a:solidFill>
                <a:latin typeface="Times New Roman" pitchFamily="18" charset="0"/>
                <a:cs typeface="Times New Roman" pitchFamily="18" charset="0"/>
              </a:rPr>
              <a:t> </a:t>
            </a:r>
            <a:r>
              <a:rPr lang="en-GB" sz="1800" dirty="0" smtClean="0">
                <a:solidFill>
                  <a:srgbClr val="0028C6"/>
                </a:solidFill>
                <a:latin typeface="Times New Roman" pitchFamily="18" charset="0"/>
                <a:cs typeface="Times New Roman" pitchFamily="18" charset="0"/>
              </a:rPr>
              <a:t/>
            </a:r>
            <a:br>
              <a:rPr lang="en-GB" sz="1800" dirty="0" smtClean="0">
                <a:solidFill>
                  <a:srgbClr val="0028C6"/>
                </a:solidFill>
                <a:latin typeface="Times New Roman" pitchFamily="18" charset="0"/>
                <a:cs typeface="Times New Roman" pitchFamily="18" charset="0"/>
              </a:rPr>
            </a:br>
            <a:r>
              <a:rPr lang="en-GB" sz="1800" dirty="0" smtClean="0">
                <a:solidFill>
                  <a:srgbClr val="0028C6"/>
                </a:solidFill>
                <a:latin typeface="Times New Roman" pitchFamily="18" charset="0"/>
                <a:cs typeface="Times New Roman" pitchFamily="18" charset="0"/>
              </a:rPr>
              <a:t>See: e.g., Svalbard &amp; </a:t>
            </a:r>
            <a:r>
              <a:rPr lang="en-GB" sz="1800" dirty="0" err="1" smtClean="0">
                <a:solidFill>
                  <a:srgbClr val="0028C6"/>
                </a:solidFill>
                <a:latin typeface="Times New Roman" pitchFamily="18" charset="0"/>
                <a:cs typeface="Times New Roman" pitchFamily="18" charset="0"/>
              </a:rPr>
              <a:t>Thwaites</a:t>
            </a:r>
            <a:r>
              <a:rPr lang="en-GB" sz="1800" dirty="0" smtClean="0">
                <a:solidFill>
                  <a:srgbClr val="0028C6"/>
                </a:solidFill>
                <a:latin typeface="Times New Roman" pitchFamily="18" charset="0"/>
                <a:cs typeface="Times New Roman" pitchFamily="18" charset="0"/>
              </a:rPr>
              <a:t> Glacier geothermal plumes: </a:t>
            </a:r>
            <a:r>
              <a:rPr lang="en-GB" sz="1200" dirty="0" smtClean="0">
                <a:hlinkClick r:id="rId2"/>
              </a:rPr>
              <a:t>https://www.tohoku.ac.jp/en/press/greenland_plume_drive_thermal_activities.html?mc_cid=fb29760038&amp;mc_eid=ffa2d4f35e</a:t>
            </a:r>
            <a:r>
              <a:rPr lang="en-GB" sz="1200" dirty="0" smtClean="0"/>
              <a:t> &amp;  </a:t>
            </a:r>
            <a:r>
              <a:rPr lang="en-GB" sz="1200" dirty="0" smtClean="0">
                <a:hlinkClick r:id="rId3" action="ppaction://hlinkpres?slideindex=1&amp;slidetitle="/>
              </a:rPr>
              <a:t>https://www.nature.com/articles/s43247-021-00242-3</a:t>
            </a:r>
            <a:endParaRPr lang="en-GB" sz="1200" dirty="0" smtClean="0">
              <a:solidFill>
                <a:srgbClr val="0028C6"/>
              </a:solidFill>
              <a:latin typeface="Times New Roman" pitchFamily="18" charset="0"/>
              <a:cs typeface="Times New Roman" pitchFamily="18" charset="0"/>
            </a:endParaRPr>
          </a:p>
          <a:p>
            <a:r>
              <a:rPr lang="en-GB" sz="2200" i="1" dirty="0" smtClean="0">
                <a:solidFill>
                  <a:schemeClr val="accent6"/>
                </a:solidFill>
                <a:latin typeface="Times New Roman" pitchFamily="18" charset="0"/>
                <a:cs typeface="Times New Roman" pitchFamily="18" charset="0"/>
              </a:rPr>
              <a:t>El Niño/ La Niña</a:t>
            </a:r>
            <a:r>
              <a:rPr lang="en-GB" sz="2200" dirty="0" smtClean="0">
                <a:solidFill>
                  <a:srgbClr val="0028C6"/>
                </a:solidFill>
                <a:latin typeface="Times New Roman" pitchFamily="18" charset="0"/>
                <a:cs typeface="Times New Roman" pitchFamily="18" charset="0"/>
              </a:rPr>
              <a:t> - significant, recurring temporary warming/cooling effects over large oceanic areas:</a:t>
            </a:r>
            <a:r>
              <a:rPr lang="en-GB" dirty="0" smtClean="0">
                <a:solidFill>
                  <a:srgbClr val="0028C6"/>
                </a:solidFill>
                <a:latin typeface="Times New Roman" pitchFamily="18" charset="0"/>
                <a:cs typeface="Times New Roman" pitchFamily="18" charset="0"/>
              </a:rPr>
              <a:t/>
            </a:r>
            <a:br>
              <a:rPr lang="en-GB" dirty="0" smtClean="0">
                <a:solidFill>
                  <a:srgbClr val="0028C6"/>
                </a:solidFill>
                <a:latin typeface="Times New Roman" pitchFamily="18" charset="0"/>
                <a:cs typeface="Times New Roman" pitchFamily="18" charset="0"/>
              </a:rPr>
            </a:br>
            <a:r>
              <a:rPr lang="en-GB" sz="1800" dirty="0" smtClean="0">
                <a:solidFill>
                  <a:srgbClr val="0028C6"/>
                </a:solidFill>
                <a:latin typeface="Times New Roman" pitchFamily="18" charset="0"/>
                <a:cs typeface="Times New Roman" pitchFamily="18" charset="0"/>
              </a:rPr>
              <a:t>See e.g.: </a:t>
            </a:r>
            <a:r>
              <a:rPr lang="en-GB" sz="1200" dirty="0" smtClean="0">
                <a:solidFill>
                  <a:srgbClr val="0028C6"/>
                </a:solidFill>
                <a:latin typeface="Times New Roman" pitchFamily="18" charset="0"/>
                <a:cs typeface="Times New Roman" pitchFamily="18" charset="0"/>
                <a:hlinkClick r:id="rId4"/>
              </a:rPr>
              <a:t>https://www.worldatlas.com/articles/how-do-ocean-currents-affect-climate.html</a:t>
            </a:r>
            <a:r>
              <a:rPr lang="en-GB" sz="1200" dirty="0" smtClean="0">
                <a:solidFill>
                  <a:srgbClr val="0028C6"/>
                </a:solidFill>
                <a:latin typeface="Times New Roman" pitchFamily="18" charset="0"/>
                <a:cs typeface="Times New Roman" pitchFamily="18" charset="0"/>
              </a:rPr>
              <a:t> &amp; </a:t>
            </a:r>
            <a:r>
              <a:rPr lang="en-GB" sz="1200" dirty="0" smtClean="0">
                <a:solidFill>
                  <a:srgbClr val="0028C6"/>
                </a:solidFill>
                <a:latin typeface="Times New Roman" pitchFamily="18" charset="0"/>
                <a:cs typeface="Times New Roman" pitchFamily="18" charset="0"/>
                <a:hlinkClick r:id="rId5"/>
              </a:rPr>
              <a:t>https://www.britannica.com/science/climate-meteorology/Circulation-currents-and-ocean-atmosphere-interaction</a:t>
            </a:r>
            <a:endParaRPr lang="en-GB" sz="1200" dirty="0" smtClean="0">
              <a:solidFill>
                <a:srgbClr val="0028C6"/>
              </a:solidFill>
              <a:latin typeface="Times New Roman" pitchFamily="18" charset="0"/>
              <a:cs typeface="Times New Roman" pitchFamily="18" charset="0"/>
            </a:endParaRPr>
          </a:p>
          <a:p>
            <a:r>
              <a:rPr lang="en-GB" sz="2200" i="1" dirty="0" smtClean="0">
                <a:solidFill>
                  <a:schemeClr val="accent6"/>
                </a:solidFill>
                <a:latin typeface="Times New Roman" pitchFamily="18" charset="0"/>
                <a:cs typeface="Times New Roman" pitchFamily="18" charset="0"/>
              </a:rPr>
              <a:t>The Beaufort Gyre</a:t>
            </a:r>
            <a:r>
              <a:rPr lang="en-GB" sz="2200" dirty="0" smtClean="0">
                <a:solidFill>
                  <a:srgbClr val="0028C6"/>
                </a:solidFill>
                <a:latin typeface="Times New Roman" pitchFamily="18" charset="0"/>
                <a:cs typeface="Times New Roman" pitchFamily="18" charset="0"/>
              </a:rPr>
              <a:t> - Large climate swings </a:t>
            </a:r>
            <a:r>
              <a:rPr lang="en-GB" sz="2200" b="1" i="1" dirty="0" smtClean="0">
                <a:solidFill>
                  <a:srgbClr val="0028C6"/>
                </a:solidFill>
                <a:latin typeface="Times New Roman" pitchFamily="18" charset="0"/>
                <a:cs typeface="Times New Roman" pitchFamily="18" charset="0"/>
              </a:rPr>
              <a:t>may</a:t>
            </a:r>
            <a:r>
              <a:rPr lang="en-GB" sz="2200" dirty="0" smtClean="0">
                <a:solidFill>
                  <a:srgbClr val="0028C6"/>
                </a:solidFill>
                <a:latin typeface="Times New Roman" pitchFamily="18" charset="0"/>
                <a:cs typeface="Times New Roman" pitchFamily="18" charset="0"/>
              </a:rPr>
              <a:t> be triggered by the waxing and waning this phenomenon; which has the potential to </a:t>
            </a:r>
            <a:r>
              <a:rPr lang="en-GB" sz="1800" dirty="0" smtClean="0">
                <a:solidFill>
                  <a:srgbClr val="0028C6"/>
                </a:solidFill>
                <a:latin typeface="Times New Roman" pitchFamily="18" charset="0"/>
                <a:cs typeface="Times New Roman" pitchFamily="18" charset="0"/>
              </a:rPr>
              <a:t>disrupt the Gulf Stream &amp; the mild Western European climate of the current era. </a:t>
            </a:r>
          </a:p>
          <a:p>
            <a:r>
              <a:rPr lang="en-GB" sz="1800" dirty="0" smtClean="0">
                <a:solidFill>
                  <a:srgbClr val="0028C6"/>
                </a:solidFill>
                <a:latin typeface="Times New Roman" pitchFamily="18" charset="0"/>
                <a:cs typeface="Times New Roman" pitchFamily="18" charset="0"/>
              </a:rPr>
              <a:t>See: </a:t>
            </a:r>
            <a:r>
              <a:rPr lang="en-GB" sz="1200" dirty="0" smtClean="0">
                <a:solidFill>
                  <a:srgbClr val="0028C6"/>
                </a:solidFill>
                <a:latin typeface="Times New Roman" pitchFamily="18" charset="0"/>
                <a:cs typeface="Times New Roman" pitchFamily="18" charset="0"/>
                <a:hlinkClick r:id="rId6"/>
              </a:rPr>
              <a:t>https://electroverse.net/british-astrophysicists-mini-ice-age-is-accelerating-new-maunder-minimum-has-begun/</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 y="419085"/>
            <a:ext cx="9124952" cy="581023"/>
          </a:xfrm>
        </p:spPr>
        <p:txBody>
          <a:bodyPr/>
          <a:lstStyle/>
          <a:p>
            <a:r>
              <a:rPr lang="en-GB" dirty="0" smtClean="0">
                <a:solidFill>
                  <a:srgbClr val="0028C6"/>
                </a:solidFill>
                <a:latin typeface="Times New Roman" pitchFamily="18" charset="0"/>
                <a:cs typeface="Times New Roman" pitchFamily="18" charset="0"/>
              </a:rPr>
              <a:t>Fig.8: Geothermal Oceanic Warming</a:t>
            </a:r>
            <a:endParaRPr lang="en-GB" dirty="0"/>
          </a:p>
        </p:txBody>
      </p:sp>
      <p:sp>
        <p:nvSpPr>
          <p:cNvPr id="3" name="Content Placeholder 2"/>
          <p:cNvSpPr>
            <a:spLocks noGrp="1"/>
          </p:cNvSpPr>
          <p:nvPr>
            <p:ph idx="1"/>
          </p:nvPr>
        </p:nvSpPr>
        <p:spPr>
          <a:xfrm>
            <a:off x="0" y="928670"/>
            <a:ext cx="9144000" cy="5029200"/>
          </a:xfrm>
        </p:spPr>
        <p:txBody>
          <a:bodyPr/>
          <a:lstStyle/>
          <a:p>
            <a:pPr>
              <a:buClr>
                <a:schemeClr val="accent6"/>
              </a:buClr>
            </a:pPr>
            <a:r>
              <a:rPr lang="en-GB" sz="2200" dirty="0" smtClean="0">
                <a:solidFill>
                  <a:srgbClr val="0028C6"/>
                </a:solidFill>
                <a:latin typeface="Times New Roman" pitchFamily="18" charset="0"/>
                <a:cs typeface="Times New Roman" pitchFamily="18" charset="0"/>
              </a:rPr>
              <a:t>Latest research suggests geothermal heat evolution from </a:t>
            </a:r>
            <a:r>
              <a:rPr lang="en-GB" sz="2200" dirty="0" err="1" smtClean="0">
                <a:solidFill>
                  <a:srgbClr val="0028C6"/>
                </a:solidFill>
                <a:latin typeface="Times New Roman" pitchFamily="18" charset="0"/>
                <a:cs typeface="Times New Roman" pitchFamily="18" charset="0"/>
              </a:rPr>
              <a:t>subaquatic</a:t>
            </a:r>
            <a:r>
              <a:rPr lang="en-GB" sz="2200" dirty="0" smtClean="0">
                <a:solidFill>
                  <a:srgbClr val="0028C6"/>
                </a:solidFill>
                <a:latin typeface="Times New Roman" pitchFamily="18" charset="0"/>
                <a:cs typeface="Times New Roman" pitchFamily="18" charset="0"/>
              </a:rPr>
              <a:t> volcanoes is responsible for the recently observed dramatic oceanic temperature increases</a:t>
            </a:r>
            <a:r>
              <a:rPr lang="en-GB" sz="2200" i="1" dirty="0" smtClean="0">
                <a:solidFill>
                  <a:schemeClr val="accent6"/>
                </a:solidFill>
                <a:latin typeface="Times New Roman" pitchFamily="18" charset="0"/>
                <a:cs typeface="Times New Roman" pitchFamily="18" charset="0"/>
              </a:rPr>
              <a:t> </a:t>
            </a:r>
          </a:p>
          <a:p>
            <a:pPr>
              <a:buClr>
                <a:schemeClr val="accent6"/>
              </a:buClr>
            </a:pPr>
            <a:r>
              <a:rPr lang="en-GB" sz="2200" b="1" dirty="0" smtClean="0">
                <a:solidFill>
                  <a:srgbClr val="0028C6"/>
                </a:solidFill>
                <a:latin typeface="Times New Roman" pitchFamily="18" charset="0"/>
                <a:cs typeface="Times New Roman" pitchFamily="18" charset="0"/>
              </a:rPr>
              <a:t>Geothermal flux is the dominant thermodynamic driver - the ∆T gradient - of global climate change.":</a:t>
            </a:r>
            <a:r>
              <a:rPr lang="en-GB" dirty="0" smtClean="0"/>
              <a:t/>
            </a:r>
            <a:br>
              <a:rPr lang="en-GB" dirty="0" smtClean="0"/>
            </a:br>
            <a:r>
              <a:rPr lang="en-GB" sz="2000" u="sng" dirty="0" smtClean="0">
                <a:hlinkClick r:id="rId2"/>
              </a:rPr>
              <a:t>https://x.com/EthicalSkeptic/status/1919156533264318885</a:t>
            </a:r>
            <a:endParaRPr lang="en-GB" sz="2000" u="sng" dirty="0" smtClean="0"/>
          </a:p>
          <a:p>
            <a:pPr>
              <a:buClr>
                <a:schemeClr val="accent6"/>
              </a:buClr>
            </a:pPr>
            <a:r>
              <a:rPr lang="en-GB" sz="2200" dirty="0" smtClean="0">
                <a:solidFill>
                  <a:srgbClr val="0028C6"/>
                </a:solidFill>
                <a:latin typeface="Times New Roman" pitchFamily="18" charset="0"/>
                <a:cs typeface="Times New Roman" pitchFamily="18" charset="0"/>
              </a:rPr>
              <a:t>Heat Hysteria: A Manufactured Crisis Built On Asphalt; 100 Years of Spanish Rainfall Data Destroys The Climate Narrative; + Was It Earth’s Internal Heat That Drove Recent Ocean Warming?</a:t>
            </a:r>
            <a:r>
              <a:rPr lang="en-GB" dirty="0" smtClean="0"/>
              <a:t/>
            </a:r>
            <a:br>
              <a:rPr lang="en-GB" dirty="0" smtClean="0"/>
            </a:br>
            <a:r>
              <a:rPr lang="en-GB" sz="2000" u="sng" dirty="0" smtClean="0">
                <a:hlinkClick r:id="rId3"/>
              </a:rPr>
              <a:t>https://electroverse.info/heat-hysteria-a-manufactured-crisis-built-on-asphalt-100-years-of-spanish-rainfall-data-destroys-the-climate-narrative-was-it-earths-internal-heat-that-drove-recent-ocean-warming/</a:t>
            </a:r>
            <a:endParaRPr lang="en-GB"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0498"/>
            <a:ext cx="9144000" cy="509610"/>
          </a:xfrm>
        </p:spPr>
        <p:txBody>
          <a:bodyPr/>
          <a:lstStyle/>
          <a:p>
            <a:r>
              <a:rPr lang="en-GB" dirty="0" smtClean="0">
                <a:solidFill>
                  <a:srgbClr val="0028C6"/>
                </a:solidFill>
                <a:latin typeface="Times New Roman" pitchFamily="18" charset="0"/>
                <a:cs typeface="Times New Roman" pitchFamily="18" charset="0"/>
              </a:rPr>
              <a:t>Fig.9: The “Frog” is being boiled from the inside out, not vice versa</a:t>
            </a:r>
          </a:p>
        </p:txBody>
      </p:sp>
      <p:pic>
        <p:nvPicPr>
          <p:cNvPr id="4" name="Content Placeholder 3" descr="GeothermalOceanicWarming.jpg"/>
          <p:cNvPicPr>
            <a:picLocks noGrp="1" noChangeAspect="1"/>
          </p:cNvPicPr>
          <p:nvPr>
            <p:ph idx="1"/>
          </p:nvPr>
        </p:nvPicPr>
        <p:blipFill>
          <a:blip r:embed="rId2"/>
          <a:stretch>
            <a:fillRect/>
          </a:stretch>
        </p:blipFill>
        <p:spPr>
          <a:xfrm>
            <a:off x="0" y="928670"/>
            <a:ext cx="9144000" cy="557216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936"/>
            <a:ext cx="4481514" cy="438172"/>
          </a:xfrm>
        </p:spPr>
        <p:txBody>
          <a:bodyPr/>
          <a:lstStyle/>
          <a:p>
            <a:r>
              <a:rPr lang="en-GB" dirty="0" smtClean="0">
                <a:solidFill>
                  <a:srgbClr val="0028C6"/>
                </a:solidFill>
                <a:latin typeface="Times New Roman" pitchFamily="18" charset="0"/>
                <a:cs typeface="Times New Roman" pitchFamily="18" charset="0"/>
              </a:rPr>
              <a:t>Fig.10: The Dominant Driver? </a:t>
            </a:r>
          </a:p>
        </p:txBody>
      </p:sp>
      <p:sp>
        <p:nvSpPr>
          <p:cNvPr id="3" name="Content Placeholder 2"/>
          <p:cNvSpPr>
            <a:spLocks noGrp="1"/>
          </p:cNvSpPr>
          <p:nvPr>
            <p:ph idx="1"/>
          </p:nvPr>
        </p:nvSpPr>
        <p:spPr>
          <a:xfrm>
            <a:off x="342900" y="1645439"/>
            <a:ext cx="8458200" cy="3567122"/>
          </a:xfrm>
        </p:spPr>
        <p:txBody>
          <a:bodyPr/>
          <a:lstStyle/>
          <a:p>
            <a:pPr>
              <a:buClr>
                <a:schemeClr val="accent6"/>
              </a:buClr>
            </a:pPr>
            <a:r>
              <a:rPr lang="en-GB" b="1" dirty="0" smtClean="0">
                <a:solidFill>
                  <a:srgbClr val="0028C6"/>
                </a:solidFill>
                <a:latin typeface="Times New Roman" pitchFamily="18" charset="0"/>
                <a:cs typeface="Times New Roman" pitchFamily="18" charset="0"/>
              </a:rPr>
              <a:t>There are estimated to be some 60,000 </a:t>
            </a:r>
            <a:r>
              <a:rPr lang="en-GB" b="1" dirty="0" err="1" smtClean="0">
                <a:solidFill>
                  <a:srgbClr val="0028C6"/>
                </a:solidFill>
                <a:latin typeface="Times New Roman" pitchFamily="18" charset="0"/>
                <a:cs typeface="Times New Roman" pitchFamily="18" charset="0"/>
              </a:rPr>
              <a:t>subaquatic</a:t>
            </a:r>
            <a:r>
              <a:rPr lang="en-GB" b="1" dirty="0" smtClean="0">
                <a:solidFill>
                  <a:srgbClr val="0028C6"/>
                </a:solidFill>
                <a:latin typeface="Times New Roman" pitchFamily="18" charset="0"/>
                <a:cs typeface="Times New Roman" pitchFamily="18" charset="0"/>
              </a:rPr>
              <a:t> volcanic sites around the 25,000 mile terrestrial volcanic ‘Ring of Fire’; a currently unknown number of which are active, as opposed to dormant or extinct.</a:t>
            </a:r>
          </a:p>
          <a:p>
            <a:pPr>
              <a:buClr>
                <a:schemeClr val="accent6"/>
              </a:buClr>
            </a:pPr>
            <a:r>
              <a:rPr lang="en-GB" b="1" dirty="0" smtClean="0">
                <a:solidFill>
                  <a:srgbClr val="0028C6"/>
                </a:solidFill>
                <a:latin typeface="Times New Roman" pitchFamily="18" charset="0"/>
                <a:ea typeface="+mj-ea"/>
                <a:cs typeface="Times New Roman" pitchFamily="18" charset="0"/>
              </a:rPr>
              <a:t>If even 0.14% or less of the ocean floor exhibits 10,000 Watts/m</a:t>
            </a:r>
            <a:r>
              <a:rPr lang="en-GB" b="1" baseline="30000" dirty="0" smtClean="0">
                <a:solidFill>
                  <a:srgbClr val="0028C6"/>
                </a:solidFill>
                <a:latin typeface="Times New Roman" pitchFamily="18" charset="0"/>
                <a:ea typeface="+mj-ea"/>
                <a:cs typeface="Times New Roman" pitchFamily="18" charset="0"/>
              </a:rPr>
              <a:t>2</a:t>
            </a:r>
            <a:r>
              <a:rPr lang="en-GB" b="1" dirty="0" smtClean="0">
                <a:solidFill>
                  <a:srgbClr val="0028C6"/>
                </a:solidFill>
                <a:latin typeface="Times New Roman" pitchFamily="18" charset="0"/>
                <a:ea typeface="+mj-ea"/>
                <a:cs typeface="Times New Roman" pitchFamily="18" charset="0"/>
              </a:rPr>
              <a:t> spike zones along tectonic ridges and its estimated 60,000 hot spots, this positions the geothermal flux to be the dominant thermodynamic driver - the ∆T gradient - of global climate change</a:t>
            </a:r>
            <a:r>
              <a:rPr lang="en-GB" b="1" dirty="0" smtClean="0">
                <a:solidFill>
                  <a:srgbClr val="0028C6"/>
                </a:solidFill>
                <a:latin typeface="Times New Roman" pitchFamily="18" charset="0"/>
                <a:ea typeface="+mj-ea"/>
                <a:cs typeface="Times New Roman" pitchFamily="18" charset="0"/>
              </a:rPr>
              <a:t>.</a:t>
            </a:r>
            <a:endParaRPr lang="en-GB" b="1" dirty="0" smtClean="0">
              <a:solidFill>
                <a:srgbClr val="0028C6"/>
              </a:solidFill>
              <a:latin typeface="Times New Roman" pitchFamily="18" charset="0"/>
              <a:ea typeface="+mj-ea"/>
              <a:cs typeface="Times New Roman" pitchFamily="18" charset="0"/>
            </a:endParaRPr>
          </a:p>
          <a:p>
            <a:pPr>
              <a:buClr>
                <a:schemeClr val="accent6"/>
              </a:buClr>
            </a:pPr>
            <a:endParaRPr lang="en-GB" b="1" dirty="0" smtClean="0">
              <a:solidFill>
                <a:srgbClr val="0028C6"/>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156176" cy="866775"/>
          </a:xfrm>
        </p:spPr>
        <p:txBody>
          <a:bodyPr/>
          <a:lstStyle/>
          <a:p>
            <a:r>
              <a:rPr lang="en-GB" dirty="0" smtClean="0">
                <a:solidFill>
                  <a:srgbClr val="0028C6"/>
                </a:solidFill>
              </a:rPr>
              <a:t>Fig.11: How potent a transient IR absorber is atmospheric CO</a:t>
            </a:r>
            <a:r>
              <a:rPr lang="en-GB" baseline="-25000" dirty="0" smtClean="0">
                <a:solidFill>
                  <a:srgbClr val="0028C6"/>
                </a:solidFill>
              </a:rPr>
              <a:t>2</a:t>
            </a:r>
            <a:r>
              <a:rPr lang="en-GB" dirty="0" smtClean="0">
                <a:solidFill>
                  <a:srgbClr val="0028C6"/>
                </a:solidFill>
              </a:rPr>
              <a:t>?- Part 1</a:t>
            </a:r>
            <a:endParaRPr lang="en-GB" dirty="0">
              <a:solidFill>
                <a:srgbClr val="0028C6"/>
              </a:solidFill>
            </a:endParaRPr>
          </a:p>
        </p:txBody>
      </p:sp>
      <p:pic>
        <p:nvPicPr>
          <p:cNvPr id="4" name="Content Placeholder 3" descr="AtmosphericGHG Composition_11_infographic_co2.jpg"/>
          <p:cNvPicPr>
            <a:picLocks noGrp="1" noChangeAspect="1"/>
          </p:cNvPicPr>
          <p:nvPr>
            <p:ph idx="1"/>
          </p:nvPr>
        </p:nvPicPr>
        <p:blipFill>
          <a:blip r:embed="rId2" cstate="print"/>
          <a:stretch>
            <a:fillRect/>
          </a:stretch>
        </p:blipFill>
        <p:spPr>
          <a:xfrm>
            <a:off x="0" y="908720"/>
            <a:ext cx="9144000" cy="55433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588224" cy="866775"/>
          </a:xfrm>
        </p:spPr>
        <p:txBody>
          <a:bodyPr/>
          <a:lstStyle/>
          <a:p>
            <a:r>
              <a:rPr lang="en-GB" dirty="0" smtClean="0">
                <a:solidFill>
                  <a:srgbClr val="0028C6"/>
                </a:solidFill>
              </a:rPr>
              <a:t>Fig.12: How potent a transient IR absorber is atmospheric CO</a:t>
            </a:r>
            <a:r>
              <a:rPr lang="en-GB" baseline="-25000" dirty="0" smtClean="0">
                <a:solidFill>
                  <a:srgbClr val="0028C6"/>
                </a:solidFill>
              </a:rPr>
              <a:t>2</a:t>
            </a:r>
            <a:r>
              <a:rPr lang="en-GB" dirty="0" smtClean="0">
                <a:solidFill>
                  <a:srgbClr val="0028C6"/>
                </a:solidFill>
              </a:rPr>
              <a:t>?- Part 2</a:t>
            </a:r>
            <a:endParaRPr lang="en-GB" dirty="0">
              <a:solidFill>
                <a:srgbClr val="0028C6"/>
              </a:solidFill>
            </a:endParaRPr>
          </a:p>
        </p:txBody>
      </p:sp>
      <p:pic>
        <p:nvPicPr>
          <p:cNvPr id="4" name="Content Placeholder 3" descr="10_infographic_co2.jpg"/>
          <p:cNvPicPr>
            <a:picLocks noGrp="1" noChangeAspect="1"/>
          </p:cNvPicPr>
          <p:nvPr>
            <p:ph idx="1"/>
          </p:nvPr>
        </p:nvPicPr>
        <p:blipFill>
          <a:blip r:embed="rId2" cstate="print"/>
          <a:stretch>
            <a:fillRect/>
          </a:stretch>
        </p:blipFill>
        <p:spPr>
          <a:xfrm>
            <a:off x="0" y="980728"/>
            <a:ext cx="9144000" cy="553295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 y="538566"/>
            <a:ext cx="5124456" cy="390104"/>
          </a:xfrm>
        </p:spPr>
        <p:txBody>
          <a:bodyPr/>
          <a:lstStyle/>
          <a:p>
            <a:r>
              <a:rPr lang="en-GB" dirty="0" smtClean="0">
                <a:solidFill>
                  <a:srgbClr val="0028C6"/>
                </a:solidFill>
              </a:rPr>
              <a:t>Fig.13: There’s NO ‘Tipping Point’</a:t>
            </a:r>
            <a:endParaRPr lang="en-GB" dirty="0">
              <a:solidFill>
                <a:srgbClr val="0028C6"/>
              </a:solidFill>
            </a:endParaRPr>
          </a:p>
        </p:txBody>
      </p:sp>
      <p:pic>
        <p:nvPicPr>
          <p:cNvPr id="5" name="Content Placeholder 4" descr="RelativePlanetaryCoolingRate.jpg"/>
          <p:cNvPicPr>
            <a:picLocks noGrp="1" noChangeAspect="1"/>
          </p:cNvPicPr>
          <p:nvPr>
            <p:ph idx="1"/>
          </p:nvPr>
        </p:nvPicPr>
        <p:blipFill>
          <a:blip r:embed="rId2" cstate="print"/>
          <a:stretch>
            <a:fillRect/>
          </a:stretch>
        </p:blipFill>
        <p:spPr>
          <a:xfrm>
            <a:off x="1423326" y="961635"/>
            <a:ext cx="6297349" cy="549170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2892860" cy="390104"/>
          </a:xfrm>
        </p:spPr>
        <p:txBody>
          <a:bodyPr/>
          <a:lstStyle/>
          <a:p>
            <a:r>
              <a:rPr lang="en-GB" dirty="0" smtClean="0">
                <a:solidFill>
                  <a:srgbClr val="0028C6"/>
                </a:solidFill>
              </a:rPr>
              <a:t>Fig.14: The Maths</a:t>
            </a:r>
            <a:endParaRPr lang="en-GB" dirty="0">
              <a:solidFill>
                <a:srgbClr val="0028C6"/>
              </a:solidFill>
            </a:endParaRPr>
          </a:p>
        </p:txBody>
      </p:sp>
      <p:pic>
        <p:nvPicPr>
          <p:cNvPr id="4" name="Content Placeholder 3" descr="RelativePlanetaryCoolingRateEquation.jpg"/>
          <p:cNvPicPr>
            <a:picLocks noGrp="1" noChangeAspect="1"/>
          </p:cNvPicPr>
          <p:nvPr>
            <p:ph idx="1"/>
          </p:nvPr>
        </p:nvPicPr>
        <p:blipFill>
          <a:blip r:embed="rId2" cstate="print"/>
          <a:stretch>
            <a:fillRect/>
          </a:stretch>
        </p:blipFill>
        <p:spPr>
          <a:xfrm>
            <a:off x="1869306" y="1352128"/>
            <a:ext cx="5329187" cy="5029200"/>
          </a:xfrm>
        </p:spPr>
      </p:pic>
      <p:sp>
        <p:nvSpPr>
          <p:cNvPr id="5" name="TextBox 4"/>
          <p:cNvSpPr txBox="1"/>
          <p:nvPr/>
        </p:nvSpPr>
        <p:spPr>
          <a:xfrm>
            <a:off x="1740820" y="980728"/>
            <a:ext cx="5711500" cy="369332"/>
          </a:xfrm>
          <a:prstGeom prst="rect">
            <a:avLst/>
          </a:prstGeom>
          <a:noFill/>
        </p:spPr>
        <p:txBody>
          <a:bodyPr wrap="none" rtlCol="0">
            <a:spAutoFit/>
          </a:bodyPr>
          <a:lstStyle/>
          <a:p>
            <a:r>
              <a:rPr lang="en-GB" b="1" dirty="0" err="1" smtClean="0">
                <a:solidFill>
                  <a:srgbClr val="FF0000"/>
                </a:solidFill>
                <a:latin typeface="Times New Roman" pitchFamily="18" charset="0"/>
                <a:cs typeface="Times New Roman" pitchFamily="18" charset="0"/>
              </a:rPr>
              <a:t>Radiative</a:t>
            </a:r>
            <a:r>
              <a:rPr lang="en-GB" b="1" dirty="0" smtClean="0">
                <a:solidFill>
                  <a:srgbClr val="FF0000"/>
                </a:solidFill>
                <a:latin typeface="Times New Roman" pitchFamily="18" charset="0"/>
                <a:cs typeface="Times New Roman" pitchFamily="18" charset="0"/>
              </a:rPr>
              <a:t> Heat Loss Equation: </a:t>
            </a:r>
            <a:r>
              <a:rPr lang="en-GB" b="1" dirty="0" err="1" smtClean="0">
                <a:solidFill>
                  <a:srgbClr val="FF0000"/>
                </a:solidFill>
                <a:latin typeface="Times New Roman" pitchFamily="18" charset="0"/>
                <a:cs typeface="Times New Roman" pitchFamily="18" charset="0"/>
              </a:rPr>
              <a:t>dQ</a:t>
            </a:r>
            <a:r>
              <a:rPr lang="en-GB" b="1" dirty="0" smtClean="0">
                <a:solidFill>
                  <a:srgbClr val="FF0000"/>
                </a:solidFill>
                <a:latin typeface="Times New Roman" pitchFamily="18" charset="0"/>
                <a:cs typeface="Times New Roman" pitchFamily="18" charset="0"/>
              </a:rPr>
              <a:t>/</a:t>
            </a:r>
            <a:r>
              <a:rPr lang="en-GB" b="1" dirty="0" err="1" smtClean="0">
                <a:solidFill>
                  <a:srgbClr val="FF0000"/>
                </a:solidFill>
                <a:latin typeface="Times New Roman" pitchFamily="18" charset="0"/>
                <a:cs typeface="Times New Roman" pitchFamily="18" charset="0"/>
              </a:rPr>
              <a:t>dT</a:t>
            </a:r>
            <a:r>
              <a:rPr lang="en-GB" b="1" dirty="0" smtClean="0">
                <a:solidFill>
                  <a:srgbClr val="FF0000"/>
                </a:solidFill>
                <a:latin typeface="Times New Roman" pitchFamily="18" charset="0"/>
                <a:cs typeface="Times New Roman" pitchFamily="18" charset="0"/>
              </a:rPr>
              <a:t> = -k(T</a:t>
            </a:r>
            <a:r>
              <a:rPr lang="en-GB" b="1" baseline="30000" dirty="0" smtClean="0">
                <a:solidFill>
                  <a:srgbClr val="FF0000"/>
                </a:solidFill>
                <a:latin typeface="Times New Roman" pitchFamily="18" charset="0"/>
                <a:cs typeface="Times New Roman" pitchFamily="18" charset="0"/>
              </a:rPr>
              <a:t>4</a:t>
            </a:r>
            <a:r>
              <a:rPr lang="en-GB" b="1" baseline="-25000" dirty="0" smtClean="0">
                <a:solidFill>
                  <a:srgbClr val="FF0000"/>
                </a:solidFill>
                <a:latin typeface="Times New Roman" pitchFamily="18" charset="0"/>
                <a:cs typeface="Times New Roman" pitchFamily="18" charset="0"/>
              </a:rPr>
              <a:t>EK</a:t>
            </a:r>
            <a:r>
              <a:rPr lang="en-GB" b="1" dirty="0" smtClean="0">
                <a:solidFill>
                  <a:srgbClr val="FF0000"/>
                </a:solidFill>
                <a:latin typeface="Times New Roman" pitchFamily="18" charset="0"/>
                <a:cs typeface="Times New Roman" pitchFamily="18" charset="0"/>
              </a:rPr>
              <a:t> – T</a:t>
            </a:r>
            <a:r>
              <a:rPr lang="en-GB" b="1" baseline="30000" dirty="0" smtClean="0">
                <a:solidFill>
                  <a:srgbClr val="FF0000"/>
                </a:solidFill>
                <a:latin typeface="Times New Roman" pitchFamily="18" charset="0"/>
                <a:cs typeface="Times New Roman" pitchFamily="18" charset="0"/>
              </a:rPr>
              <a:t>4</a:t>
            </a:r>
            <a:r>
              <a:rPr lang="en-GB" b="1" baseline="-25000" dirty="0" smtClean="0">
                <a:solidFill>
                  <a:srgbClr val="FF0000"/>
                </a:solidFill>
                <a:latin typeface="Times New Roman" pitchFamily="18" charset="0"/>
                <a:cs typeface="Times New Roman" pitchFamily="18" charset="0"/>
              </a:rPr>
              <a:t>SK</a:t>
            </a:r>
            <a:r>
              <a:rPr lang="en-GB" b="1" dirty="0" smtClean="0">
                <a:solidFill>
                  <a:srgbClr val="FF0000"/>
                </a:solidFill>
                <a:latin typeface="Times New Roman" pitchFamily="18" charset="0"/>
                <a:cs typeface="Times New Roman" pitchFamily="18" charset="0"/>
              </a:rPr>
              <a:t>)</a:t>
            </a:r>
            <a:r>
              <a:rPr lang="en-GB" dirty="0" smtClean="0"/>
              <a:t>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8" y="332656"/>
            <a:ext cx="6787480" cy="506735"/>
          </a:xfrm>
        </p:spPr>
        <p:txBody>
          <a:bodyPr/>
          <a:lstStyle/>
          <a:p>
            <a:r>
              <a:rPr lang="en-GB" dirty="0" smtClean="0">
                <a:solidFill>
                  <a:srgbClr val="0028C6"/>
                </a:solidFill>
              </a:rPr>
              <a:t>Fig.15: But the “science” is “settled”, isn’t it?</a:t>
            </a:r>
            <a:endParaRPr lang="en-GB" dirty="0">
              <a:solidFill>
                <a:srgbClr val="0028C6"/>
              </a:solidFill>
            </a:endParaRPr>
          </a:p>
        </p:txBody>
      </p:sp>
      <p:pic>
        <p:nvPicPr>
          <p:cNvPr id="4" name="Content Placeholder 3" descr="NetZero_NL_v8_NOV2021_Slide13(97%=8%)v1.jpg"/>
          <p:cNvPicPr>
            <a:picLocks noGrp="1" noChangeAspect="1"/>
          </p:cNvPicPr>
          <p:nvPr>
            <p:ph idx="1"/>
          </p:nvPr>
        </p:nvPicPr>
        <p:blipFill>
          <a:blip r:embed="rId2" cstate="print"/>
          <a:stretch>
            <a:fillRect/>
          </a:stretch>
        </p:blipFill>
        <p:spPr>
          <a:xfrm>
            <a:off x="0" y="908720"/>
            <a:ext cx="9144000" cy="55643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D_Logo-square.png"/>
          <p:cNvPicPr>
            <a:picLocks noChangeAspect="1"/>
          </p:cNvPicPr>
          <p:nvPr/>
        </p:nvPicPr>
        <p:blipFill>
          <a:blip r:embed="rId3" cstate="print"/>
          <a:stretch>
            <a:fillRect/>
          </a:stretch>
        </p:blipFill>
        <p:spPr>
          <a:xfrm>
            <a:off x="678950" y="2420888"/>
            <a:ext cx="7786103" cy="20162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8" y="-27384"/>
            <a:ext cx="9127232" cy="866775"/>
          </a:xfrm>
        </p:spPr>
        <p:txBody>
          <a:bodyPr/>
          <a:lstStyle/>
          <a:p>
            <a:r>
              <a:rPr lang="en-GB" dirty="0" smtClean="0">
                <a:solidFill>
                  <a:srgbClr val="0028C6"/>
                </a:solidFill>
              </a:rPr>
              <a:t>Fig.16: This is what the élite has planned for the plebs (us) </a:t>
            </a:r>
            <a:endParaRPr lang="en-GB" dirty="0">
              <a:solidFill>
                <a:srgbClr val="0028C6"/>
              </a:solidFill>
            </a:endParaRPr>
          </a:p>
        </p:txBody>
      </p:sp>
      <p:pic>
        <p:nvPicPr>
          <p:cNvPr id="8" name="Content Placeholder 7" descr="NetZeroImpactChart.jpg"/>
          <p:cNvPicPr>
            <a:picLocks noGrp="1" noChangeAspect="1"/>
          </p:cNvPicPr>
          <p:nvPr>
            <p:ph idx="1"/>
          </p:nvPr>
        </p:nvPicPr>
        <p:blipFill>
          <a:blip r:embed="rId2" cstate="print"/>
          <a:stretch>
            <a:fillRect/>
          </a:stretch>
        </p:blipFill>
        <p:spPr>
          <a:xfrm>
            <a:off x="0" y="980728"/>
            <a:ext cx="9144000" cy="548087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 y="357166"/>
            <a:ext cx="6348822" cy="482225"/>
          </a:xfrm>
        </p:spPr>
        <p:txBody>
          <a:bodyPr/>
          <a:lstStyle/>
          <a:p>
            <a:r>
              <a:rPr lang="en-GB" dirty="0" smtClean="0">
                <a:solidFill>
                  <a:srgbClr val="0028C6"/>
                </a:solidFill>
              </a:rPr>
              <a:t>Fig.17: Is Net Zero worth the effort anyway</a:t>
            </a:r>
            <a:endParaRPr lang="en-GB" dirty="0">
              <a:solidFill>
                <a:srgbClr val="0028C6"/>
              </a:solidFill>
            </a:endParaRPr>
          </a:p>
        </p:txBody>
      </p:sp>
      <p:pic>
        <p:nvPicPr>
          <p:cNvPr id="6" name="Content Placeholder 5" descr="MAGGICC.jpg"/>
          <p:cNvPicPr>
            <a:picLocks noGrp="1" noChangeAspect="1"/>
          </p:cNvPicPr>
          <p:nvPr>
            <p:ph idx="1"/>
          </p:nvPr>
        </p:nvPicPr>
        <p:blipFill>
          <a:blip r:embed="rId2" cstate="print"/>
          <a:stretch>
            <a:fillRect/>
          </a:stretch>
        </p:blipFill>
        <p:spPr>
          <a:xfrm>
            <a:off x="1" y="908720"/>
            <a:ext cx="9144000" cy="554461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 y="428604"/>
            <a:ext cx="6867128" cy="534120"/>
          </a:xfrm>
        </p:spPr>
        <p:txBody>
          <a:bodyPr/>
          <a:lstStyle/>
          <a:p>
            <a:r>
              <a:rPr lang="en-GB" dirty="0" smtClean="0">
                <a:solidFill>
                  <a:srgbClr val="0028C6"/>
                </a:solidFill>
              </a:rPr>
              <a:t>Fig.18: The Inconvenient Facts about Net Zero</a:t>
            </a:r>
            <a:endParaRPr lang="en-GB" dirty="0">
              <a:solidFill>
                <a:srgbClr val="0028C6"/>
              </a:solidFill>
            </a:endParaRPr>
          </a:p>
        </p:txBody>
      </p:sp>
      <p:sp>
        <p:nvSpPr>
          <p:cNvPr id="4" name="Content Placeholder 3"/>
          <p:cNvSpPr>
            <a:spLocks noGrp="1"/>
          </p:cNvSpPr>
          <p:nvPr>
            <p:ph idx="1"/>
          </p:nvPr>
        </p:nvSpPr>
        <p:spPr>
          <a:xfrm>
            <a:off x="179512" y="928670"/>
            <a:ext cx="8784976" cy="5429288"/>
          </a:xfrm>
        </p:spPr>
        <p:txBody>
          <a:bodyPr/>
          <a:lstStyle/>
          <a:p>
            <a:pPr>
              <a:buNone/>
            </a:pPr>
            <a:r>
              <a:rPr lang="en-GB" sz="1200" dirty="0" smtClean="0">
                <a:solidFill>
                  <a:srgbClr val="0028C6"/>
                </a:solidFill>
              </a:rPr>
              <a:t> </a:t>
            </a:r>
            <a:r>
              <a:rPr lang="en-GB" sz="1200" b="1" u="sng" dirty="0" smtClean="0">
                <a:solidFill>
                  <a:srgbClr val="0028C6"/>
                </a:solidFill>
              </a:rPr>
              <a:t>References</a:t>
            </a:r>
            <a:r>
              <a:rPr lang="en-GB" sz="1200" b="1" dirty="0" smtClean="0">
                <a:solidFill>
                  <a:srgbClr val="0028C6"/>
                </a:solidFill>
              </a:rPr>
              <a:t>:</a:t>
            </a:r>
            <a:endParaRPr lang="en-GB" sz="1200" dirty="0" smtClean="0">
              <a:solidFill>
                <a:srgbClr val="0028C6"/>
              </a:solidFill>
            </a:endParaRPr>
          </a:p>
          <a:p>
            <a:pPr>
              <a:buFont typeface="+mj-lt"/>
              <a:buAutoNum type="arabicPeriod"/>
            </a:pPr>
            <a:r>
              <a:rPr lang="en-GB" sz="1200" dirty="0" smtClean="0">
                <a:solidFill>
                  <a:srgbClr val="0028C6"/>
                </a:solidFill>
              </a:rPr>
              <a:t>IPCC's climate computer model, MAGICC (https://www.magicc.org), estimates that if the </a:t>
            </a:r>
            <a:r>
              <a:rPr lang="en-GB" sz="1200" b="1" i="1" dirty="0" smtClean="0">
                <a:solidFill>
                  <a:srgbClr val="0028C6"/>
                </a:solidFill>
              </a:rPr>
              <a:t>entire</a:t>
            </a:r>
            <a:r>
              <a:rPr lang="en-GB" sz="1200" dirty="0" smtClean="0">
                <a:solidFill>
                  <a:srgbClr val="0028C6"/>
                </a:solidFill>
              </a:rPr>
              <a:t> world immediately adopted a Net Zero strategy now, the effect on global temperatures would: (a) not be more than 0.1°C by 2050, and (b) not be more than 0.2°C by 2100 (See: </a:t>
            </a:r>
            <a:r>
              <a:rPr lang="en-GB" sz="1200" dirty="0" smtClean="0">
                <a:solidFill>
                  <a:srgbClr val="0028C6"/>
                </a:solidFill>
                <a:hlinkClick r:id="rId2"/>
              </a:rPr>
              <a:t>https://www.cfact.org/2020/03/03/eliminate-fossil-fuels-now-u-s-climate-model-says-why-bother/</a:t>
            </a:r>
            <a:r>
              <a:rPr lang="en-GB" sz="1200" dirty="0" smtClean="0">
                <a:solidFill>
                  <a:srgbClr val="0028C6"/>
                </a:solidFill>
              </a:rPr>
              <a:t>).</a:t>
            </a:r>
          </a:p>
          <a:p>
            <a:pPr>
              <a:buFont typeface="+mj-lt"/>
              <a:buAutoNum type="arabicPeriod"/>
            </a:pPr>
            <a:r>
              <a:rPr lang="en-GB" sz="1200" dirty="0" smtClean="0">
                <a:solidFill>
                  <a:srgbClr val="0028C6"/>
                </a:solidFill>
              </a:rPr>
              <a:t>The UK is responsible for &lt;1.2% (&amp; falling) of Man-made atmospheric CO</a:t>
            </a:r>
            <a:r>
              <a:rPr lang="en-GB" sz="1200" baseline="-25000" dirty="0" smtClean="0">
                <a:solidFill>
                  <a:srgbClr val="0028C6"/>
                </a:solidFill>
              </a:rPr>
              <a:t>2</a:t>
            </a:r>
            <a:r>
              <a:rPr lang="en-GB" sz="1200" dirty="0" smtClean="0">
                <a:solidFill>
                  <a:srgbClr val="0028C6"/>
                </a:solidFill>
              </a:rPr>
              <a:t> emissions (</a:t>
            </a:r>
            <a:r>
              <a:rPr lang="en-GB" sz="1200" dirty="0" smtClean="0">
                <a:solidFill>
                  <a:srgbClr val="0028C6"/>
                </a:solidFill>
                <a:hlinkClick r:id="rId2"/>
              </a:rPr>
              <a:t>https://wattsupwiththat.com/2019/06/19/global-man-made-co2-emissions-1965-2018-bp-data</a:t>
            </a:r>
            <a:r>
              <a:rPr lang="en-GB" sz="1200" dirty="0" smtClean="0">
                <a:solidFill>
                  <a:srgbClr val="0028C6"/>
                </a:solidFill>
              </a:rPr>
              <a:t>/); so at most an (</a:t>
            </a:r>
            <a:r>
              <a:rPr lang="en-GB" sz="1200" dirty="0" err="1" smtClean="0">
                <a:solidFill>
                  <a:srgbClr val="0028C6"/>
                </a:solidFill>
              </a:rPr>
              <a:t>unmeasurable</a:t>
            </a:r>
            <a:r>
              <a:rPr lang="en-GB" sz="1200" dirty="0" smtClean="0">
                <a:solidFill>
                  <a:srgbClr val="0028C6"/>
                </a:solidFill>
              </a:rPr>
              <a:t>) 0.002°C temperature reduction.</a:t>
            </a:r>
          </a:p>
          <a:p>
            <a:pPr>
              <a:buFont typeface="+mj-lt"/>
              <a:buAutoNum type="arabicPeriod"/>
            </a:pPr>
            <a:r>
              <a:rPr lang="en-GB" sz="1200" dirty="0" smtClean="0">
                <a:solidFill>
                  <a:srgbClr val="0028C6"/>
                </a:solidFill>
              </a:rPr>
              <a:t>UK Net Zero costs estimates vary between 1.7 trillion (about £2,000 per household per annum for 30 years) by Net Zero Watch </a:t>
            </a:r>
            <a:r>
              <a:rPr lang="en-GB" sz="1200" dirty="0" smtClean="0">
                <a:solidFill>
                  <a:srgbClr val="0028C6"/>
                </a:solidFill>
                <a:hlinkClick r:id="rId3"/>
              </a:rPr>
              <a:t>https://www.netzerowatch.com/cost-of-net-zero-will-be-astronomical-new-reports-warn/</a:t>
            </a:r>
            <a:r>
              <a:rPr lang="en-GB" sz="1200" dirty="0" smtClean="0">
                <a:solidFill>
                  <a:srgbClr val="0028C6"/>
                </a:solidFill>
              </a:rPr>
              <a:t>) &amp; 7.5% of GDP (McKinsey </a:t>
            </a:r>
            <a:r>
              <a:rPr lang="en-GB" sz="1200" dirty="0" smtClean="0">
                <a:solidFill>
                  <a:srgbClr val="0028C6"/>
                </a:solidFill>
                <a:hlinkClick r:id="rId3"/>
              </a:rPr>
              <a:t>https://www.conservativewoman.co.uk/revealed-the-true-cost-of-net-zero-insanity-18000-a-year-for-every-household</a:t>
            </a:r>
            <a:r>
              <a:rPr lang="en-GB" sz="1200" dirty="0" smtClean="0">
                <a:solidFill>
                  <a:srgbClr val="0028C6"/>
                </a:solidFill>
              </a:rPr>
              <a:t>/), representing £15 Trillion (£18,000 per household per annum) over the same period. </a:t>
            </a:r>
          </a:p>
          <a:p>
            <a:pPr>
              <a:buFont typeface="+mj-lt"/>
              <a:buAutoNum type="arabicPeriod"/>
            </a:pPr>
            <a:r>
              <a:rPr lang="en-GB" sz="1200" dirty="0" smtClean="0">
                <a:solidFill>
                  <a:srgbClr val="0028C6"/>
                </a:solidFill>
              </a:rPr>
              <a:t>Y</a:t>
            </a:r>
            <a:r>
              <a:rPr lang="en-GB" sz="1200" b="1" dirty="0" smtClean="0">
                <a:solidFill>
                  <a:srgbClr val="0028C6"/>
                </a:solidFill>
              </a:rPr>
              <a:t>et the World Bank itself (</a:t>
            </a:r>
            <a:r>
              <a:rPr lang="en-GB" sz="1200" b="1" dirty="0" smtClean="0">
                <a:solidFill>
                  <a:srgbClr val="0028C6"/>
                </a:solidFill>
                <a:hlinkClick r:id="rId4"/>
              </a:rPr>
              <a:t>https://www.worldbank.org/en/news/feature/2011/06/06/economics-adaptation-climate-change</a:t>
            </a:r>
            <a:r>
              <a:rPr lang="en-GB" sz="1200" b="1" dirty="0" smtClean="0">
                <a:solidFill>
                  <a:srgbClr val="0028C6"/>
                </a:solidFill>
              </a:rPr>
              <a:t>) estimates that simply adapting to changes in climate - instead of futile attempts to control them - will only cost a maximum of $100Bn per annum GLOBALLY between now and 2050: $2.7 Trillion</a:t>
            </a:r>
            <a:r>
              <a:rPr lang="en-GB" sz="1200" dirty="0" smtClean="0">
                <a:solidFill>
                  <a:srgbClr val="0028C6"/>
                </a:solidFill>
              </a:rPr>
              <a:t>. </a:t>
            </a:r>
          </a:p>
          <a:p>
            <a:pPr>
              <a:buFont typeface="+mj-lt"/>
              <a:buAutoNum type="arabicPeriod"/>
            </a:pPr>
            <a:r>
              <a:rPr lang="en-GB" sz="1200" b="1" i="1" dirty="0" smtClean="0">
                <a:solidFill>
                  <a:srgbClr val="0028C6"/>
                </a:solidFill>
              </a:rPr>
              <a:t>The UK's projected Net Zero implementation cost is nearly SEVEN TIMES that of a global adaptation-only climate change strategy.</a:t>
            </a:r>
          </a:p>
          <a:p>
            <a:pPr>
              <a:buFont typeface="+mj-lt"/>
              <a:buAutoNum type="arabicPeriod"/>
            </a:pPr>
            <a:r>
              <a:rPr lang="en-GB" sz="1200" dirty="0" smtClean="0">
                <a:solidFill>
                  <a:srgbClr val="0028C6"/>
                </a:solidFill>
              </a:rPr>
              <a:t>Based on a projected UK maximum 0.002°C temperature reduction contribution, and a UK Net Zero implementation cost of £500Bn per annum over three decades, that works out at an insane £7.5 THOUSAND TRILLION per °C temperature reduction. Sound like money well spent; when doing nothing would "only" cost £2.7 Trillion GLOBALLY?</a:t>
            </a:r>
          </a:p>
          <a:p>
            <a:pPr>
              <a:buFont typeface="+mj-lt"/>
              <a:buAutoNum type="arabicPeriod"/>
            </a:pPr>
            <a:endParaRPr lang="en-GB" sz="1200" dirty="0" smtClean="0">
              <a:solidFill>
                <a:srgbClr val="0028C6"/>
              </a:solidFill>
            </a:endParaRPr>
          </a:p>
          <a:p>
            <a:pPr>
              <a:buNone/>
            </a:pPr>
            <a:r>
              <a:rPr lang="en-GB" sz="1200" b="1" u="sng" dirty="0" smtClean="0">
                <a:solidFill>
                  <a:srgbClr val="0028C6"/>
                </a:solidFill>
              </a:rPr>
              <a:t>Calculation</a:t>
            </a:r>
            <a:r>
              <a:rPr lang="en-GB" sz="1200" b="1" dirty="0" smtClean="0">
                <a:solidFill>
                  <a:srgbClr val="0028C6"/>
                </a:solidFill>
              </a:rPr>
              <a:t>:</a:t>
            </a:r>
            <a:endParaRPr lang="en-GB" sz="1200" dirty="0" smtClean="0">
              <a:solidFill>
                <a:srgbClr val="0028C6"/>
              </a:solidFill>
            </a:endParaRPr>
          </a:p>
          <a:p>
            <a:pPr>
              <a:buFont typeface="+mj-lt"/>
              <a:buAutoNum type="arabicPeriod"/>
            </a:pPr>
            <a:r>
              <a:rPr lang="en-GB" sz="1200" dirty="0" smtClean="0">
                <a:solidFill>
                  <a:srgbClr val="0028C6"/>
                </a:solidFill>
              </a:rPr>
              <a:t>UK NZ Cost = £5x10</a:t>
            </a:r>
            <a:r>
              <a:rPr lang="en-GB" sz="1200" baseline="30000" dirty="0" smtClean="0">
                <a:solidFill>
                  <a:srgbClr val="0028C6"/>
                </a:solidFill>
              </a:rPr>
              <a:t>11</a:t>
            </a:r>
            <a:r>
              <a:rPr lang="en-GB" sz="1200" dirty="0" smtClean="0">
                <a:solidFill>
                  <a:srgbClr val="0028C6"/>
                </a:solidFill>
              </a:rPr>
              <a:t> x 30 = £1.5x10</a:t>
            </a:r>
            <a:r>
              <a:rPr lang="en-GB" sz="1200" baseline="30000" dirty="0" smtClean="0">
                <a:solidFill>
                  <a:srgbClr val="0028C6"/>
                </a:solidFill>
              </a:rPr>
              <a:t>13</a:t>
            </a:r>
            <a:endParaRPr lang="en-GB" sz="1200" dirty="0" smtClean="0">
              <a:solidFill>
                <a:srgbClr val="0028C6"/>
              </a:solidFill>
            </a:endParaRPr>
          </a:p>
          <a:p>
            <a:pPr>
              <a:buFont typeface="+mj-lt"/>
              <a:buAutoNum type="arabicPeriod"/>
            </a:pPr>
            <a:r>
              <a:rPr lang="en-GB" sz="1200" dirty="0" smtClean="0">
                <a:solidFill>
                  <a:srgbClr val="0028C6"/>
                </a:solidFill>
              </a:rPr>
              <a:t>Estimated Resultant Temperature Reduction = 0.002°C</a:t>
            </a:r>
          </a:p>
          <a:p>
            <a:pPr>
              <a:buFont typeface="+mj-lt"/>
              <a:buAutoNum type="arabicPeriod"/>
            </a:pPr>
            <a:r>
              <a:rPr lang="en-GB" sz="1200" dirty="0" smtClean="0">
                <a:solidFill>
                  <a:srgbClr val="0028C6"/>
                </a:solidFill>
              </a:rPr>
              <a:t>Cost per °C Temperature Reduction = £1.5x10</a:t>
            </a:r>
            <a:r>
              <a:rPr lang="en-GB" sz="1200" baseline="30000" dirty="0" smtClean="0">
                <a:solidFill>
                  <a:srgbClr val="0028C6"/>
                </a:solidFill>
              </a:rPr>
              <a:t>13</a:t>
            </a:r>
            <a:r>
              <a:rPr lang="en-GB" sz="1200" dirty="0" smtClean="0">
                <a:solidFill>
                  <a:srgbClr val="0028C6"/>
                </a:solidFill>
              </a:rPr>
              <a:t>/0.002 = £7.5x10</a:t>
            </a:r>
            <a:r>
              <a:rPr lang="en-GB" sz="1200" baseline="30000" dirty="0" smtClean="0">
                <a:solidFill>
                  <a:srgbClr val="0028C6"/>
                </a:solidFill>
              </a:rPr>
              <a:t>15</a:t>
            </a:r>
            <a:r>
              <a:rPr lang="en-GB" sz="1200" dirty="0" smtClean="0">
                <a:solidFill>
                  <a:srgbClr val="0028C6"/>
                </a:solidFill>
              </a:rPr>
              <a:t>: £7,500 Trillion</a:t>
            </a:r>
            <a:endParaRPr lang="en-GB" sz="1200" dirty="0">
              <a:solidFill>
                <a:srgbClr val="0028C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
            <a:ext cx="7704856" cy="866775"/>
          </a:xfrm>
        </p:spPr>
        <p:txBody>
          <a:bodyPr/>
          <a:lstStyle/>
          <a:p>
            <a:r>
              <a:rPr lang="en-GB" dirty="0" smtClean="0">
                <a:solidFill>
                  <a:srgbClr val="0028C6"/>
                </a:solidFill>
              </a:rPr>
              <a:t>Fig.19: Think we can dispense with fossil fuels? Only if we regress to feudal climate serfdom </a:t>
            </a:r>
            <a:endParaRPr lang="en-GB" dirty="0">
              <a:solidFill>
                <a:srgbClr val="0028C6"/>
              </a:solidFill>
            </a:endParaRPr>
          </a:p>
        </p:txBody>
      </p:sp>
      <p:pic>
        <p:nvPicPr>
          <p:cNvPr id="4" name="Content Placeholder 3" descr="LifeWithoutOil.jpg"/>
          <p:cNvPicPr>
            <a:picLocks noGrp="1" noChangeAspect="1"/>
          </p:cNvPicPr>
          <p:nvPr>
            <p:ph idx="1"/>
          </p:nvPr>
        </p:nvPicPr>
        <p:blipFill>
          <a:blip r:embed="rId2" cstate="print"/>
          <a:stretch>
            <a:fillRect/>
          </a:stretch>
        </p:blipFill>
        <p:spPr>
          <a:xfrm>
            <a:off x="72008" y="980727"/>
            <a:ext cx="4067944" cy="5461855"/>
          </a:xfrm>
        </p:spPr>
      </p:pic>
      <p:pic>
        <p:nvPicPr>
          <p:cNvPr id="5" name="Picture 4" descr="Oil&amp;GasProducts.jpg"/>
          <p:cNvPicPr>
            <a:picLocks noChangeAspect="1"/>
          </p:cNvPicPr>
          <p:nvPr/>
        </p:nvPicPr>
        <p:blipFill>
          <a:blip r:embed="rId3" cstate="print"/>
          <a:stretch>
            <a:fillRect/>
          </a:stretch>
        </p:blipFill>
        <p:spPr>
          <a:xfrm>
            <a:off x="4716016" y="980728"/>
            <a:ext cx="4248472" cy="54115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936"/>
            <a:ext cx="9144000" cy="438172"/>
          </a:xfrm>
        </p:spPr>
        <p:txBody>
          <a:bodyPr/>
          <a:lstStyle/>
          <a:p>
            <a:r>
              <a:rPr lang="en-GB" dirty="0" smtClean="0">
                <a:solidFill>
                  <a:srgbClr val="0028C6"/>
                </a:solidFill>
              </a:rPr>
              <a:t>Fig.20: Real aims of purported climate  management policies</a:t>
            </a:r>
            <a:endParaRPr lang="en-GB" dirty="0">
              <a:solidFill>
                <a:srgbClr val="0028C6"/>
              </a:solidFill>
            </a:endParaRPr>
          </a:p>
        </p:txBody>
      </p:sp>
      <p:pic>
        <p:nvPicPr>
          <p:cNvPr id="4" name="Content Placeholder 3" descr="SomeKeyClimateMessages_FEB23_Fig.11.jpg"/>
          <p:cNvPicPr>
            <a:picLocks noGrp="1" noChangeAspect="1"/>
          </p:cNvPicPr>
          <p:nvPr>
            <p:ph idx="1"/>
          </p:nvPr>
        </p:nvPicPr>
        <p:blipFill>
          <a:blip r:embed="rId2" cstate="print"/>
          <a:stretch>
            <a:fillRect/>
          </a:stretch>
        </p:blipFill>
        <p:spPr>
          <a:xfrm>
            <a:off x="0" y="980728"/>
            <a:ext cx="9144000" cy="547260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 y="537996"/>
            <a:ext cx="5920194" cy="462112"/>
          </a:xfrm>
        </p:spPr>
        <p:txBody>
          <a:bodyPr/>
          <a:lstStyle/>
          <a:p>
            <a:r>
              <a:rPr lang="en-GB" dirty="0" smtClean="0">
                <a:solidFill>
                  <a:srgbClr val="0028C6"/>
                </a:solidFill>
              </a:rPr>
              <a:t>Fig.21: Historical Temperature Records</a:t>
            </a:r>
            <a:endParaRPr lang="en-GB" dirty="0">
              <a:solidFill>
                <a:srgbClr val="0028C6"/>
              </a:solidFill>
            </a:endParaRPr>
          </a:p>
        </p:txBody>
      </p:sp>
      <p:pic>
        <p:nvPicPr>
          <p:cNvPr id="4" name="Content Placeholder 3" descr="AnotherHoloceneTRecordPic.jpg"/>
          <p:cNvPicPr>
            <a:picLocks noGrp="1" noChangeAspect="1"/>
          </p:cNvPicPr>
          <p:nvPr>
            <p:ph idx="1"/>
          </p:nvPr>
        </p:nvPicPr>
        <p:blipFill>
          <a:blip r:embed="rId2" cstate="print"/>
          <a:stretch>
            <a:fillRect/>
          </a:stretch>
        </p:blipFill>
        <p:spPr>
          <a:xfrm>
            <a:off x="0" y="945563"/>
            <a:ext cx="9144000" cy="5507773"/>
          </a:xfrm>
        </p:spPr>
      </p:pic>
      <p:sp>
        <p:nvSpPr>
          <p:cNvPr id="5" name="TextBox 4"/>
          <p:cNvSpPr txBox="1"/>
          <p:nvPr/>
        </p:nvSpPr>
        <p:spPr>
          <a:xfrm>
            <a:off x="179512" y="1412776"/>
            <a:ext cx="3923579" cy="276999"/>
          </a:xfrm>
          <a:prstGeom prst="rect">
            <a:avLst/>
          </a:prstGeom>
          <a:noFill/>
        </p:spPr>
        <p:txBody>
          <a:bodyPr wrap="square" rtlCol="0">
            <a:spAutoFit/>
          </a:bodyPr>
          <a:lstStyle/>
          <a:p>
            <a:r>
              <a:rPr lang="en-GB" sz="1200" dirty="0" smtClean="0">
                <a:latin typeface="Times New Roman" pitchFamily="18" charset="0"/>
                <a:cs typeface="Times New Roman" pitchFamily="18" charset="0"/>
              </a:rPr>
              <a:t>See also: </a:t>
            </a:r>
            <a:r>
              <a:rPr lang="en-GB" sz="1200" dirty="0" smtClean="0">
                <a:solidFill>
                  <a:srgbClr val="0070C0"/>
                </a:solidFill>
                <a:latin typeface="Times New Roman" pitchFamily="18" charset="0"/>
                <a:cs typeface="Times New Roman" pitchFamily="18" charset="0"/>
              </a:rPr>
              <a:t>https://www.youtube.com/watch?v=L1mjG_F8ppw</a:t>
            </a:r>
            <a:endParaRPr lang="en-GB" sz="12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936"/>
            <a:ext cx="7572396" cy="438172"/>
          </a:xfrm>
        </p:spPr>
        <p:txBody>
          <a:bodyPr/>
          <a:lstStyle/>
          <a:p>
            <a:r>
              <a:rPr lang="en-GB" dirty="0" smtClean="0">
                <a:solidFill>
                  <a:srgbClr val="0028C6"/>
                </a:solidFill>
              </a:rPr>
              <a:t>Fig.22: In the words of Jorgen </a:t>
            </a:r>
            <a:r>
              <a:rPr lang="en-GB" dirty="0" err="1" smtClean="0">
                <a:solidFill>
                  <a:srgbClr val="0028C6"/>
                </a:solidFill>
              </a:rPr>
              <a:t>Peder</a:t>
            </a:r>
            <a:r>
              <a:rPr lang="en-GB" dirty="0" smtClean="0">
                <a:solidFill>
                  <a:srgbClr val="0028C6"/>
                </a:solidFill>
              </a:rPr>
              <a:t> </a:t>
            </a:r>
            <a:r>
              <a:rPr lang="en-GB" dirty="0" err="1" smtClean="0">
                <a:solidFill>
                  <a:srgbClr val="0028C6"/>
                </a:solidFill>
              </a:rPr>
              <a:t>Steffensen</a:t>
            </a:r>
            <a:r>
              <a:rPr lang="en-GB" dirty="0" smtClean="0">
                <a:solidFill>
                  <a:srgbClr val="0028C6"/>
                </a:solidFill>
              </a:rPr>
              <a:t>.....</a:t>
            </a:r>
          </a:p>
        </p:txBody>
      </p:sp>
      <p:sp>
        <p:nvSpPr>
          <p:cNvPr id="3" name="Content Placeholder 2"/>
          <p:cNvSpPr>
            <a:spLocks noGrp="1"/>
          </p:cNvSpPr>
          <p:nvPr>
            <p:ph idx="1"/>
          </p:nvPr>
        </p:nvSpPr>
        <p:spPr>
          <a:xfrm>
            <a:off x="1254903" y="2681290"/>
            <a:ext cx="6634194" cy="1495420"/>
          </a:xfrm>
        </p:spPr>
        <p:txBody>
          <a:bodyPr/>
          <a:lstStyle/>
          <a:p>
            <a:pPr>
              <a:buClr>
                <a:schemeClr val="accent6"/>
              </a:buClr>
            </a:pPr>
            <a:r>
              <a:rPr lang="en-GB" sz="4400" b="1" dirty="0" smtClean="0">
                <a:solidFill>
                  <a:srgbClr val="0028C6"/>
                </a:solidFill>
              </a:rPr>
              <a:t>We live in Cold Times:</a:t>
            </a:r>
            <a:endParaRPr lang="en-GB" sz="4400" b="1" dirty="0" smtClean="0">
              <a:hlinkClick r:id="rId2" action="ppaction://hlinkpres?slideindex=1&amp;slidetitle="/>
            </a:endParaRPr>
          </a:p>
          <a:p>
            <a:pPr>
              <a:buClr>
                <a:schemeClr val="accent6"/>
              </a:buClr>
            </a:pPr>
            <a:r>
              <a:rPr lang="en-GB" dirty="0" smtClean="0">
                <a:hlinkClick r:id="rId2" action="ppaction://hlinkpres?slideindex=1&amp;slidetitle="/>
              </a:rPr>
              <a:t>https://youtu.be/WE0zHZPQJzA</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9D184-E135-69A9-F433-4E1636486151}"/>
              </a:ext>
            </a:extLst>
          </p:cNvPr>
          <p:cNvSpPr>
            <a:spLocks noGrp="1"/>
          </p:cNvSpPr>
          <p:nvPr>
            <p:ph type="ctrTitle"/>
          </p:nvPr>
        </p:nvSpPr>
        <p:spPr>
          <a:xfrm>
            <a:off x="0" y="495482"/>
            <a:ext cx="8929718" cy="576064"/>
          </a:xfrm>
        </p:spPr>
        <p:txBody>
          <a:bodyPr/>
          <a:lstStyle/>
          <a:p>
            <a:r>
              <a:rPr lang="en-US" sz="2400" dirty="0" smtClean="0">
                <a:solidFill>
                  <a:srgbClr val="0028C6"/>
                </a:solidFill>
              </a:rPr>
              <a:t>Fig.23: Why the ICE vehicle sales </a:t>
            </a:r>
            <a:r>
              <a:rPr lang="en-US" sz="2400" dirty="0" err="1" smtClean="0">
                <a:solidFill>
                  <a:srgbClr val="0028C6"/>
                </a:solidFill>
              </a:rPr>
              <a:t>phaseout</a:t>
            </a:r>
            <a:r>
              <a:rPr lang="en-US" sz="2400" dirty="0" smtClean="0">
                <a:solidFill>
                  <a:srgbClr val="0028C6"/>
                </a:solidFill>
              </a:rPr>
              <a:t> is inappropriate</a:t>
            </a:r>
            <a:endParaRPr lang="en-US" sz="2400" dirty="0">
              <a:solidFill>
                <a:srgbClr val="0028C6"/>
              </a:solidFill>
            </a:endParaRPr>
          </a:p>
        </p:txBody>
      </p:sp>
      <p:sp>
        <p:nvSpPr>
          <p:cNvPr id="3" name="Subtitle 2">
            <a:extLst>
              <a:ext uri="{FF2B5EF4-FFF2-40B4-BE49-F238E27FC236}">
                <a16:creationId xmlns="" xmlns:a16="http://schemas.microsoft.com/office/drawing/2014/main" id="{06148C58-F85A-B763-98EA-DC849B766C73}"/>
              </a:ext>
            </a:extLst>
          </p:cNvPr>
          <p:cNvSpPr>
            <a:spLocks noGrp="1"/>
          </p:cNvSpPr>
          <p:nvPr>
            <p:ph type="subTitle" idx="1"/>
          </p:nvPr>
        </p:nvSpPr>
        <p:spPr>
          <a:xfrm>
            <a:off x="142844" y="938501"/>
            <a:ext cx="9001156" cy="4919391"/>
          </a:xfrm>
        </p:spPr>
        <p:txBody>
          <a:bodyPr>
            <a:normAutofit/>
          </a:bodyPr>
          <a:lstStyle/>
          <a:p>
            <a:pPr marL="342900" indent="-342900" algn="l">
              <a:buFont typeface="Arial" panose="020B0604020202020204" pitchFamily="34" charset="0"/>
              <a:buChar char="•"/>
            </a:pPr>
            <a:r>
              <a:rPr lang="en-US" sz="2800" dirty="0">
                <a:solidFill>
                  <a:schemeClr val="accent2"/>
                </a:solidFill>
                <a:latin typeface="Times New Roman" pitchFamily="18" charset="0"/>
                <a:cs typeface="Times New Roman" pitchFamily="18" charset="0"/>
              </a:rPr>
              <a:t>It won't affect temperature or Climate.</a:t>
            </a:r>
          </a:p>
          <a:p>
            <a:pPr marL="342900" indent="-342900" algn="l">
              <a:buFont typeface="Arial" panose="020B0604020202020204" pitchFamily="34" charset="0"/>
              <a:buChar char="•"/>
            </a:pPr>
            <a:r>
              <a:rPr lang="en-US" sz="2800" dirty="0">
                <a:solidFill>
                  <a:schemeClr val="accent2"/>
                </a:solidFill>
                <a:latin typeface="Times New Roman" pitchFamily="18" charset="0"/>
                <a:cs typeface="Times New Roman" pitchFamily="18" charset="0"/>
              </a:rPr>
              <a:t>It will hurt motorists in their pockets.</a:t>
            </a:r>
          </a:p>
          <a:p>
            <a:pPr marL="342900" indent="-342900" algn="l">
              <a:buFont typeface="Arial" panose="020B0604020202020204" pitchFamily="34" charset="0"/>
              <a:buChar char="•"/>
            </a:pPr>
            <a:r>
              <a:rPr lang="en-US" sz="2800" dirty="0">
                <a:solidFill>
                  <a:schemeClr val="accent2"/>
                </a:solidFill>
                <a:latin typeface="Times New Roman" pitchFamily="18" charset="0"/>
                <a:cs typeface="Times New Roman" pitchFamily="18" charset="0"/>
              </a:rPr>
              <a:t>It will result in UK &amp; European Job Losses.</a:t>
            </a:r>
          </a:p>
          <a:p>
            <a:pPr marL="342900" indent="-342900" algn="l">
              <a:buFont typeface="Arial" panose="020B0604020202020204" pitchFamily="34" charset="0"/>
              <a:buChar char="•"/>
            </a:pPr>
            <a:r>
              <a:rPr lang="en-US" sz="2800" dirty="0">
                <a:solidFill>
                  <a:schemeClr val="accent2"/>
                </a:solidFill>
                <a:latin typeface="Times New Roman" pitchFamily="18" charset="0"/>
                <a:cs typeface="Times New Roman" pitchFamily="18" charset="0"/>
              </a:rPr>
              <a:t>It will enable China to further its plan to supplant Western Manufacturing.</a:t>
            </a:r>
          </a:p>
          <a:p>
            <a:pPr marL="342900" indent="-342900" algn="l">
              <a:buFont typeface="Arial" panose="020B0604020202020204" pitchFamily="34" charset="0"/>
              <a:buChar char="•"/>
            </a:pPr>
            <a:r>
              <a:rPr lang="en-US" sz="2800" dirty="0">
                <a:solidFill>
                  <a:schemeClr val="accent2"/>
                </a:solidFill>
                <a:latin typeface="Times New Roman" pitchFamily="18" charset="0"/>
                <a:cs typeface="Times New Roman" pitchFamily="18" charset="0"/>
              </a:rPr>
              <a:t>The technology and infrastructure aren’t in place to support </a:t>
            </a:r>
            <a:r>
              <a:rPr lang="en-US" sz="2800" dirty="0" smtClean="0">
                <a:solidFill>
                  <a:schemeClr val="accent2"/>
                </a:solidFill>
                <a:latin typeface="Times New Roman" pitchFamily="18" charset="0"/>
                <a:cs typeface="Times New Roman" pitchFamily="18" charset="0"/>
              </a:rPr>
              <a:t>BEVs, nor their inherent inextinguishable fire risk.</a:t>
            </a:r>
            <a:endParaRPr lang="en-US" sz="2800" dirty="0">
              <a:solidFill>
                <a:schemeClr val="accent2"/>
              </a:solidFill>
              <a:latin typeface="Times New Roman" pitchFamily="18" charset="0"/>
              <a:cs typeface="Times New Roman" pitchFamily="18" charset="0"/>
            </a:endParaRPr>
          </a:p>
          <a:p>
            <a:pPr marL="342900" indent="-342900" algn="l">
              <a:buFont typeface="Arial" panose="020B0604020202020204" pitchFamily="34" charset="0"/>
              <a:buChar char="•"/>
            </a:pPr>
            <a:r>
              <a:rPr lang="en-US" sz="2800" dirty="0">
                <a:solidFill>
                  <a:schemeClr val="accent2"/>
                </a:solidFill>
                <a:latin typeface="Times New Roman" pitchFamily="18" charset="0"/>
                <a:cs typeface="Times New Roman" pitchFamily="18" charset="0"/>
              </a:rPr>
              <a:t>It is an ideological solution to a </a:t>
            </a:r>
            <a:r>
              <a:rPr lang="en-US" sz="2800" dirty="0" smtClean="0">
                <a:solidFill>
                  <a:schemeClr val="accent2"/>
                </a:solidFill>
                <a:latin typeface="Times New Roman" pitchFamily="18" charset="0"/>
                <a:cs typeface="Times New Roman" pitchFamily="18" charset="0"/>
              </a:rPr>
              <a:t>non-existent problem.</a:t>
            </a:r>
            <a:endParaRPr lang="en-US" sz="2800" dirty="0">
              <a:solidFill>
                <a:schemeClr val="accent2"/>
              </a:solidFill>
              <a:latin typeface="Times New Roman" pitchFamily="18" charset="0"/>
              <a:cs typeface="Times New Roman" pitchFamily="18" charset="0"/>
            </a:endParaRPr>
          </a:p>
          <a:p>
            <a:pPr marL="342900" indent="-342900" algn="l">
              <a:buFont typeface="Arial" panose="020B0604020202020204" pitchFamily="34" charset="0"/>
              <a:buChar char="•"/>
            </a:pPr>
            <a:r>
              <a:rPr lang="en-US" sz="2800" dirty="0" smtClean="0">
                <a:solidFill>
                  <a:schemeClr val="accent2"/>
                </a:solidFill>
                <a:latin typeface="Times New Roman" pitchFamily="18" charset="0"/>
                <a:cs typeface="Times New Roman" pitchFamily="18" charset="0"/>
              </a:rPr>
              <a:t>In a free country, you </a:t>
            </a:r>
            <a:r>
              <a:rPr lang="en-US" sz="2800" dirty="0">
                <a:solidFill>
                  <a:schemeClr val="accent2"/>
                </a:solidFill>
                <a:latin typeface="Times New Roman" pitchFamily="18" charset="0"/>
                <a:cs typeface="Times New Roman" pitchFamily="18" charset="0"/>
              </a:rPr>
              <a:t>can’t control consumers' </a:t>
            </a:r>
            <a:r>
              <a:rPr lang="en-US" sz="2800" dirty="0" smtClean="0">
                <a:solidFill>
                  <a:schemeClr val="accent2"/>
                </a:solidFill>
                <a:latin typeface="Times New Roman" pitchFamily="18" charset="0"/>
                <a:cs typeface="Times New Roman" pitchFamily="18" charset="0"/>
              </a:rPr>
              <a:t>decisions by diktat.</a:t>
            </a:r>
            <a:endParaRPr lang="en-US" sz="2800" dirty="0">
              <a:solidFill>
                <a:schemeClr val="accent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69787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Morning Midas Fire:</a:t>
            </a:r>
            <a:endParaRPr lang="en-GB" dirty="0"/>
          </a:p>
        </p:txBody>
      </p:sp>
      <p:pic>
        <p:nvPicPr>
          <p:cNvPr id="4" name="Content Placeholder 3" descr="MorningMidas.jpg"/>
          <p:cNvPicPr>
            <a:picLocks noGrp="1" noChangeAspect="1"/>
          </p:cNvPicPr>
          <p:nvPr>
            <p:ph idx="1"/>
          </p:nvPr>
        </p:nvPicPr>
        <p:blipFill>
          <a:blip r:embed="rId2"/>
          <a:stretch>
            <a:fillRect/>
          </a:stretch>
        </p:blipFill>
        <p:spPr>
          <a:xfrm>
            <a:off x="0" y="928670"/>
            <a:ext cx="9144000" cy="4182802"/>
          </a:xfrm>
        </p:spPr>
      </p:pic>
      <p:sp>
        <p:nvSpPr>
          <p:cNvPr id="5" name="TextBox 4"/>
          <p:cNvSpPr txBox="1"/>
          <p:nvPr/>
        </p:nvSpPr>
        <p:spPr>
          <a:xfrm>
            <a:off x="71407" y="5214951"/>
            <a:ext cx="7786742" cy="1138773"/>
          </a:xfrm>
          <a:prstGeom prst="rect">
            <a:avLst/>
          </a:prstGeom>
          <a:noFill/>
        </p:spPr>
        <p:txBody>
          <a:bodyPr wrap="square" rtlCol="0">
            <a:spAutoFit/>
          </a:bodyPr>
          <a:lstStyle/>
          <a:p>
            <a:r>
              <a:rPr lang="en-GB" sz="1400" b="1" dirty="0" smtClean="0">
                <a:latin typeface="Times New Roman" pitchFamily="18" charset="0"/>
                <a:cs typeface="Times New Roman" pitchFamily="18" charset="0"/>
              </a:rPr>
              <a:t>Photo: US Coast Guard</a:t>
            </a:r>
          </a:p>
          <a:p>
            <a:r>
              <a:rPr lang="en-GB" sz="1200" dirty="0" smtClean="0">
                <a:latin typeface="Times New Roman" pitchFamily="18" charset="0"/>
                <a:cs typeface="Times New Roman" pitchFamily="18" charset="0"/>
              </a:rPr>
              <a:t>See: </a:t>
            </a:r>
            <a:r>
              <a:rPr lang="en-GB" sz="1200" dirty="0" smtClean="0">
                <a:latin typeface="Times New Roman" pitchFamily="18" charset="0"/>
                <a:cs typeface="Times New Roman" pitchFamily="18" charset="0"/>
              </a:rPr>
              <a:t>Cargo Ship Packed with Hundreds of EVs Now a Hair's Width Away from Becoming an Ecological </a:t>
            </a:r>
            <a:r>
              <a:rPr lang="en-GB" sz="1200" dirty="0" smtClean="0">
                <a:latin typeface="Times New Roman" pitchFamily="18" charset="0"/>
                <a:cs typeface="Times New Roman" pitchFamily="18" charset="0"/>
              </a:rPr>
              <a:t>Catastrophe:</a:t>
            </a:r>
          </a:p>
          <a:p>
            <a:r>
              <a:rPr lang="en-GB" sz="1200" dirty="0" smtClean="0">
                <a:latin typeface="Times New Roman" pitchFamily="18" charset="0"/>
                <a:cs typeface="Times New Roman" pitchFamily="18" charset="0"/>
                <a:hlinkClick r:id="rId3" action="ppaction://hlinkpres?slideindex=1&amp;slidetitle="/>
              </a:rPr>
              <a:t>https://www.westernjournal.com/cargo-ship-packed-hundreds-evs-now-hairs-width-away-becoming-ecological-catastrophe/</a:t>
            </a:r>
            <a:r>
              <a:rPr lang="en-GB" sz="1200" dirty="0" smtClean="0">
                <a:latin typeface="Times New Roman" pitchFamily="18" charset="0"/>
                <a:cs typeface="Times New Roman" pitchFamily="18" charset="0"/>
              </a:rPr>
              <a:t/>
            </a:r>
            <a:br>
              <a:rPr lang="en-GB" sz="1200" dirty="0" smtClean="0">
                <a:latin typeface="Times New Roman" pitchFamily="18" charset="0"/>
                <a:cs typeface="Times New Roman" pitchFamily="18" charset="0"/>
              </a:rPr>
            </a:br>
            <a:endParaRPr lang="en-GB" sz="1200" dirty="0" smtClean="0">
              <a:latin typeface="Times New Roman" pitchFamily="18" charset="0"/>
              <a:cs typeface="Times New Roman" pitchFamily="18" charset="0"/>
            </a:endParaRP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NetZeroV2.png"/>
          <p:cNvPicPr>
            <a:picLocks noGrp="1" noChangeAspect="1"/>
          </p:cNvPicPr>
          <p:nvPr>
            <p:ph idx="1"/>
          </p:nvPr>
        </p:nvPicPr>
        <p:blipFill>
          <a:blip r:embed="rId2" cstate="print"/>
          <a:stretch>
            <a:fillRect/>
          </a:stretch>
        </p:blipFill>
        <p:spPr>
          <a:xfrm>
            <a:off x="1834331" y="914400"/>
            <a:ext cx="5475339" cy="5029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itle 1"/>
          <p:cNvSpPr txBox="1">
            <a:spLocks/>
          </p:cNvSpPr>
          <p:nvPr/>
        </p:nvSpPr>
        <p:spPr bwMode="auto">
          <a:xfrm>
            <a:off x="685800" y="2980916"/>
            <a:ext cx="7772400" cy="8961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800" b="1" i="0" u="none" strike="noStrike" kern="0" cap="none" spc="0" normalizeH="0" baseline="0" noProof="0" dirty="0" smtClean="0">
                <a:ln>
                  <a:noFill/>
                </a:ln>
                <a:solidFill>
                  <a:srgbClr val="0028C6"/>
                </a:solidFill>
                <a:effectLst/>
                <a:uLnTx/>
                <a:uFillTx/>
                <a:latin typeface="Times New Roman" pitchFamily="18" charset="0"/>
                <a:ea typeface="+mj-ea"/>
                <a:cs typeface="Times New Roman" pitchFamily="18" charset="0"/>
              </a:rPr>
              <a:t>Some Key Climate Messages</a:t>
            </a:r>
            <a:endParaRPr kumimoji="0" lang="en-GB" sz="4800" b="1" i="0" u="none" strike="noStrike" kern="0" cap="none" spc="0" normalizeH="0" baseline="0" noProof="0" dirty="0">
              <a:ln>
                <a:noFill/>
              </a:ln>
              <a:solidFill>
                <a:srgbClr val="0028C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D_Logo-square.png"/>
          <p:cNvPicPr>
            <a:picLocks noChangeAspect="1"/>
          </p:cNvPicPr>
          <p:nvPr/>
        </p:nvPicPr>
        <p:blipFill>
          <a:blip r:embed="rId2" cstate="print"/>
          <a:stretch>
            <a:fillRect/>
          </a:stretch>
        </p:blipFill>
        <p:spPr>
          <a:xfrm>
            <a:off x="2267744" y="1454524"/>
            <a:ext cx="4681500" cy="1772452"/>
          </a:xfrm>
          <a:prstGeom prst="rect">
            <a:avLst/>
          </a:prstGeom>
        </p:spPr>
      </p:pic>
      <p:sp>
        <p:nvSpPr>
          <p:cNvPr id="3" name="TextBox 2"/>
          <p:cNvSpPr txBox="1"/>
          <p:nvPr/>
        </p:nvSpPr>
        <p:spPr>
          <a:xfrm>
            <a:off x="1763688" y="3599147"/>
            <a:ext cx="5829032" cy="2554545"/>
          </a:xfrm>
          <a:prstGeom prst="rect">
            <a:avLst/>
          </a:prstGeom>
          <a:noFill/>
        </p:spPr>
        <p:txBody>
          <a:bodyPr wrap="none" rtlCol="0">
            <a:spAutoFit/>
          </a:bodyPr>
          <a:lstStyle/>
          <a:p>
            <a:r>
              <a:rPr lang="en-GB" sz="3200" b="1" dirty="0" smtClean="0">
                <a:solidFill>
                  <a:srgbClr val="0028C6"/>
                </a:solidFill>
                <a:latin typeface="Times New Roman" pitchFamily="18" charset="0"/>
                <a:cs typeface="Times New Roman" pitchFamily="18" charset="0"/>
              </a:rPr>
              <a:t>The Alliance of British Drivers</a:t>
            </a:r>
            <a:br>
              <a:rPr lang="en-GB" sz="3200" b="1" dirty="0" smtClean="0">
                <a:solidFill>
                  <a:srgbClr val="0028C6"/>
                </a:solidFill>
                <a:latin typeface="Times New Roman" pitchFamily="18" charset="0"/>
                <a:cs typeface="Times New Roman" pitchFamily="18" charset="0"/>
              </a:rPr>
            </a:br>
            <a:r>
              <a:rPr lang="en-GB" sz="3200" b="1" dirty="0" smtClean="0">
                <a:solidFill>
                  <a:srgbClr val="0028C6"/>
                </a:solidFill>
                <a:latin typeface="Times New Roman" pitchFamily="18" charset="0"/>
                <a:cs typeface="Times New Roman" pitchFamily="18" charset="0"/>
              </a:rPr>
              <a:t>P.O. Box 1043, TS19 1XG</a:t>
            </a:r>
          </a:p>
          <a:p>
            <a:endParaRPr lang="en-GB" sz="3200" b="1" dirty="0">
              <a:solidFill>
                <a:srgbClr val="0028C6"/>
              </a:solidFill>
              <a:latin typeface="Times New Roman" pitchFamily="18" charset="0"/>
              <a:cs typeface="Times New Roman" pitchFamily="18" charset="0"/>
            </a:endParaRPr>
          </a:p>
          <a:p>
            <a:r>
              <a:rPr lang="en-GB" sz="3200" b="1" dirty="0" smtClean="0">
                <a:solidFill>
                  <a:srgbClr val="0028C6"/>
                </a:solidFill>
                <a:latin typeface="Times New Roman" pitchFamily="18" charset="0"/>
                <a:cs typeface="Times New Roman" pitchFamily="18" charset="0"/>
                <a:hlinkClick r:id="rId3"/>
              </a:rPr>
              <a:t>https://www.abd.org.uk</a:t>
            </a:r>
            <a:endParaRPr lang="en-GB" sz="3200" b="1" dirty="0" smtClean="0">
              <a:solidFill>
                <a:srgbClr val="0028C6"/>
              </a:solidFill>
              <a:latin typeface="Times New Roman" pitchFamily="18" charset="0"/>
              <a:cs typeface="Times New Roman" pitchFamily="18" charset="0"/>
            </a:endParaRPr>
          </a:p>
          <a:p>
            <a:r>
              <a:rPr lang="en-GB" sz="3200" b="1" dirty="0" smtClean="0">
                <a:solidFill>
                  <a:srgbClr val="0028C6"/>
                </a:solidFill>
                <a:latin typeface="Times New Roman" pitchFamily="18" charset="0"/>
                <a:cs typeface="Times New Roman" pitchFamily="18" charset="0"/>
              </a:rPr>
              <a:t>https://www.transportreality.net</a:t>
            </a:r>
            <a:endParaRPr lang="en-GB" sz="3200" b="1" dirty="0">
              <a:solidFill>
                <a:srgbClr val="0028C6"/>
              </a:solidFill>
              <a:latin typeface="Times New Roman" pitchFamily="18" charset="0"/>
              <a:cs typeface="Times New Roman" pitchFamily="18" charset="0"/>
            </a:endParaRPr>
          </a:p>
        </p:txBody>
      </p:sp>
      <p:pic>
        <p:nvPicPr>
          <p:cNvPr id="5" name="Picture 4" descr="ABD_ANI_03.gif"/>
          <p:cNvPicPr>
            <a:picLocks noChangeAspect="1"/>
          </p:cNvPicPr>
          <p:nvPr/>
        </p:nvPicPr>
        <p:blipFill>
          <a:blip r:embed="rId4" cstate="print"/>
          <a:stretch>
            <a:fillRect/>
          </a:stretch>
        </p:blipFill>
        <p:spPr>
          <a:xfrm>
            <a:off x="0" y="0"/>
            <a:ext cx="9144000" cy="650083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8C6"/>
                </a:solidFill>
              </a:rPr>
              <a:t>Points 1 - 4</a:t>
            </a:r>
            <a:r>
              <a:rPr lang="en-GB" dirty="0" smtClean="0"/>
              <a:t> </a:t>
            </a:r>
            <a:endParaRPr lang="en-GB" dirty="0"/>
          </a:p>
        </p:txBody>
      </p:sp>
      <p:sp>
        <p:nvSpPr>
          <p:cNvPr id="3" name="Content Placeholder 2"/>
          <p:cNvSpPr>
            <a:spLocks noGrp="1"/>
          </p:cNvSpPr>
          <p:nvPr>
            <p:ph idx="1"/>
          </p:nvPr>
        </p:nvSpPr>
        <p:spPr>
          <a:xfrm>
            <a:off x="304800" y="980728"/>
            <a:ext cx="8458200" cy="4752528"/>
          </a:xfrm>
        </p:spPr>
        <p:txBody>
          <a:bodyPr/>
          <a:lstStyle/>
          <a:p>
            <a:pPr lvl="0">
              <a:buClr>
                <a:schemeClr val="accent2"/>
              </a:buClr>
              <a:buFont typeface="+mj-lt"/>
              <a:buAutoNum type="arabicPeriod"/>
            </a:pPr>
            <a:r>
              <a:rPr lang="en-GB" sz="1400" dirty="0" smtClean="0">
                <a:latin typeface="Times New Roman" pitchFamily="18" charset="0"/>
                <a:cs typeface="Times New Roman" pitchFamily="18" charset="0"/>
              </a:rPr>
              <a:t>There is no Climate Emergency. There is a Climate Computer Modelling Emergency: almost all but </a:t>
            </a:r>
            <a:r>
              <a:rPr lang="en-GB" sz="1400" b="1" i="1" dirty="0" smtClean="0">
                <a:latin typeface="Times New Roman" pitchFamily="18" charset="0"/>
                <a:cs typeface="Times New Roman" pitchFamily="18" charset="0"/>
              </a:rPr>
              <a:t>one</a:t>
            </a:r>
            <a:r>
              <a:rPr lang="en-GB" sz="1400" dirty="0" smtClean="0">
                <a:latin typeface="Times New Roman" pitchFamily="18" charset="0"/>
                <a:cs typeface="Times New Roman" pitchFamily="18" charset="0"/>
              </a:rPr>
              <a:t> of the models (the Prof. </a:t>
            </a:r>
            <a:r>
              <a:rPr lang="en-GB" sz="1400" dirty="0" err="1" smtClean="0">
                <a:latin typeface="Times New Roman" pitchFamily="18" charset="0"/>
                <a:cs typeface="Times New Roman" pitchFamily="18" charset="0"/>
              </a:rPr>
              <a:t>Habibullo</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Abdussamatov</a:t>
            </a:r>
            <a:r>
              <a:rPr lang="en-GB" sz="1400" dirty="0" smtClean="0">
                <a:latin typeface="Times New Roman" pitchFamily="18" charset="0"/>
                <a:cs typeface="Times New Roman" pitchFamily="18" charset="0"/>
              </a:rPr>
              <a:t> one) exceed practical observations by </a:t>
            </a:r>
            <a:r>
              <a:rPr lang="en-GB" sz="1400" b="1" i="1" dirty="0" smtClean="0">
                <a:latin typeface="Times New Roman" pitchFamily="18" charset="0"/>
                <a:cs typeface="Times New Roman" pitchFamily="18" charset="0"/>
              </a:rPr>
              <a:t>several</a:t>
            </a:r>
            <a:r>
              <a:rPr lang="en-GB" sz="1400" dirty="0" smtClean="0">
                <a:latin typeface="Times New Roman" pitchFamily="18" charset="0"/>
                <a:cs typeface="Times New Roman" pitchFamily="18" charset="0"/>
              </a:rPr>
              <a:t> Fergusons </a:t>
            </a:r>
            <a:r>
              <a:rPr lang="en-GB" sz="1400" dirty="0" smtClean="0">
                <a:solidFill>
                  <a:srgbClr val="FF0000"/>
                </a:solidFill>
                <a:latin typeface="Times New Roman" pitchFamily="18" charset="0"/>
                <a:cs typeface="Times New Roman" pitchFamily="18" charset="0"/>
              </a:rPr>
              <a:t>(Slide 5, Fig.1. Data from Dr. John Christy per chart)</a:t>
            </a:r>
            <a:r>
              <a:rPr lang="en-GB" sz="1400" dirty="0" smtClean="0">
                <a:latin typeface="Times New Roman" pitchFamily="18" charset="0"/>
                <a:cs typeface="Times New Roman" pitchFamily="18" charset="0"/>
              </a:rPr>
              <a:t>.</a:t>
            </a:r>
            <a:br>
              <a:rPr lang="en-GB" sz="1400" dirty="0" smtClean="0">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lvl="0">
              <a:buClr>
                <a:schemeClr val="accent2"/>
              </a:buClr>
              <a:buFont typeface="+mj-lt"/>
              <a:buAutoNum type="arabicPeriod"/>
            </a:pPr>
            <a:r>
              <a:rPr lang="en-GB" sz="1400" dirty="0" smtClean="0">
                <a:latin typeface="Times New Roman" pitchFamily="18" charset="0"/>
                <a:cs typeface="Times New Roman" pitchFamily="18" charset="0"/>
              </a:rPr>
              <a:t>The accurate satellite-measured global average temperature record for the last 50 years shows barely discernible warming on any meaningful scale</a:t>
            </a:r>
            <a:r>
              <a:rPr lang="en-GB" sz="1400" dirty="0" smtClean="0">
                <a:solidFill>
                  <a:srgbClr val="FF0000"/>
                </a:solidFill>
                <a:latin typeface="Times New Roman" pitchFamily="18" charset="0"/>
                <a:cs typeface="Times New Roman" pitchFamily="18" charset="0"/>
              </a:rPr>
              <a:t> (Slides 6-7, Figs. 2 &amp; 3. data from: </a:t>
            </a:r>
            <a:r>
              <a:rPr lang="en-GB" sz="1400" dirty="0" smtClean="0">
                <a:solidFill>
                  <a:srgbClr val="FF0000"/>
                </a:solidFill>
                <a:latin typeface="Times New Roman" pitchFamily="18" charset="0"/>
                <a:cs typeface="Times New Roman" pitchFamily="18" charset="0"/>
                <a:hlinkClick r:id="rId2"/>
              </a:rPr>
              <a:t>https://www.drroyspencer.com/latest-global-temperatures/</a:t>
            </a:r>
            <a:r>
              <a:rPr lang="en-GB" sz="1400" dirty="0" smtClean="0">
                <a:solidFill>
                  <a:srgbClr val="FF0000"/>
                </a:solidFill>
                <a:latin typeface="Times New Roman" pitchFamily="18" charset="0"/>
                <a:cs typeface="Times New Roman" pitchFamily="18" charset="0"/>
              </a:rPr>
              <a:t>)  </a:t>
            </a:r>
            <a:r>
              <a:rPr lang="en-GB" sz="1400" dirty="0" smtClean="0">
                <a:latin typeface="Times New Roman" pitchFamily="18" charset="0"/>
                <a:cs typeface="Times New Roman" pitchFamily="18" charset="0"/>
              </a:rPr>
              <a:t>plotted on a 30°C to -6°C; 12°C average temperature scale, typical of the UK annual temperature range).</a:t>
            </a:r>
            <a:br>
              <a:rPr lang="en-GB" sz="1400" dirty="0" smtClean="0">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lvl="0">
              <a:buClr>
                <a:schemeClr val="accent2"/>
              </a:buClr>
              <a:buFont typeface="+mj-lt"/>
              <a:buAutoNum type="arabicPeriod"/>
            </a:pPr>
            <a:r>
              <a:rPr lang="en-GB" sz="1400" dirty="0" smtClean="0">
                <a:latin typeface="Times New Roman" pitchFamily="18" charset="0"/>
                <a:cs typeface="Times New Roman" pitchFamily="18" charset="0"/>
              </a:rPr>
              <a:t>Despite blatant NASA/ NOAA temperature data record falsification, scientifically-valid evidence of  “global boiling” is notable for its absence (see:</a:t>
            </a:r>
            <a:r>
              <a:rPr lang="en-GB" sz="1400" dirty="0" smtClean="0">
                <a:solidFill>
                  <a:srgbClr val="0028C6"/>
                </a:solidFill>
                <a:latin typeface="Times New Roman" pitchFamily="18" charset="0"/>
                <a:cs typeface="Times New Roman" pitchFamily="18" charset="0"/>
              </a:rPr>
              <a:t> </a:t>
            </a:r>
            <a:r>
              <a:rPr lang="en-GB" sz="1400" dirty="0" smtClean="0">
                <a:solidFill>
                  <a:srgbClr val="0028C6"/>
                </a:solidFill>
                <a:latin typeface="Times New Roman" pitchFamily="18" charset="0"/>
                <a:cs typeface="Times New Roman" pitchFamily="18" charset="0"/>
                <a:hlinkClick r:id="rId3"/>
              </a:rPr>
              <a:t>https://</a:t>
            </a:r>
            <a:r>
              <a:rPr lang="en-GB" sz="1400" dirty="0" err="1" smtClean="0">
                <a:solidFill>
                  <a:srgbClr val="0028C6"/>
                </a:solidFill>
                <a:latin typeface="Times New Roman" pitchFamily="18" charset="0"/>
                <a:cs typeface="Times New Roman" pitchFamily="18" charset="0"/>
                <a:hlinkClick r:id="rId3"/>
              </a:rPr>
              <a:t>temperature.global</a:t>
            </a:r>
            <a:r>
              <a:rPr lang="en-GB" sz="1400" dirty="0" smtClean="0">
                <a:solidFill>
                  <a:srgbClr val="0028C6"/>
                </a:solidFill>
                <a:latin typeface="Times New Roman" pitchFamily="18" charset="0"/>
                <a:cs typeface="Times New Roman" pitchFamily="18" charset="0"/>
                <a:hlinkClick r:id="rId3"/>
              </a:rPr>
              <a:t>/</a:t>
            </a:r>
            <a:r>
              <a:rPr lang="en-GB" sz="1400" dirty="0" smtClean="0">
                <a:solidFill>
                  <a:srgbClr val="0028C6"/>
                </a:solidFill>
                <a:latin typeface="Times New Roman" pitchFamily="18" charset="0"/>
                <a:cs typeface="Times New Roman" pitchFamily="18" charset="0"/>
              </a:rPr>
              <a:t>):</a:t>
            </a:r>
            <a:r>
              <a:rPr lang="en-GB" sz="1400" dirty="0" smtClean="0">
                <a:latin typeface="Times New Roman" pitchFamily="18" charset="0"/>
                <a:cs typeface="Times New Roman" pitchFamily="18" charset="0"/>
              </a:rPr>
              <a:t>14.1°C average temperature from 69,961 temperature readings; only 86°C to go!!!  </a:t>
            </a:r>
            <a:r>
              <a:rPr lang="en-GB" sz="1400" dirty="0" smtClean="0">
                <a:solidFill>
                  <a:srgbClr val="C00000"/>
                </a:solidFill>
                <a:latin typeface="Times New Roman" pitchFamily="18" charset="0"/>
                <a:cs typeface="Times New Roman" pitchFamily="18" charset="0"/>
              </a:rPr>
              <a:t>(Slide 8, Fig.4)</a:t>
            </a:r>
            <a:br>
              <a:rPr lang="en-GB" sz="1400" dirty="0" smtClean="0">
                <a:solidFill>
                  <a:srgbClr val="C00000"/>
                </a:solidFill>
                <a:latin typeface="Times New Roman" pitchFamily="18" charset="0"/>
                <a:cs typeface="Times New Roman" pitchFamily="18" charset="0"/>
              </a:rPr>
            </a:br>
            <a:endParaRPr lang="en-GB" sz="1400" dirty="0" smtClean="0">
              <a:solidFill>
                <a:srgbClr val="C00000"/>
              </a:solidFill>
              <a:latin typeface="Times New Roman" pitchFamily="18" charset="0"/>
              <a:cs typeface="Times New Roman" pitchFamily="18" charset="0"/>
            </a:endParaRPr>
          </a:p>
          <a:p>
            <a:pPr lvl="0">
              <a:buClr>
                <a:schemeClr val="accent2"/>
              </a:buClr>
              <a:buFont typeface="+mj-lt"/>
              <a:buAutoNum type="arabicPeriod"/>
            </a:pPr>
            <a:r>
              <a:rPr lang="en-GB" sz="1400" dirty="0" smtClean="0">
                <a:latin typeface="Times New Roman" pitchFamily="18" charset="0"/>
                <a:cs typeface="Times New Roman" pitchFamily="18" charset="0"/>
              </a:rPr>
              <a:t>Over the approaching 10,000 years since the last Ice Age ended, Earth has endured numerous Warm and Cold periods due entirely to natural climate variations. The current Modern Warm Period is in no way inconsistent with the previous Minoan, Roman and Medieval Warm Periods. The latter period was when the Vikings settled Greenland, and petrified tree stumps in the far north of Canada show they were growing in a temperate climate; warm enough ‘up there’ to cultivate, no less. The worry is that there is a downward trend in these peaks, possibly presaging the slide towards another Ice Age. Runaway warming is highly improbable</a:t>
            </a:r>
            <a:r>
              <a:rPr lang="en-GB" sz="1400" dirty="0" smtClean="0">
                <a:solidFill>
                  <a:srgbClr val="FF0000"/>
                </a:solidFill>
                <a:latin typeface="Times New Roman" pitchFamily="18" charset="0"/>
                <a:cs typeface="Times New Roman" pitchFamily="18" charset="0"/>
              </a:rPr>
              <a:t>. (Slide  9, Fig.5. Data: R.B. Alley, "The Younger </a:t>
            </a:r>
            <a:r>
              <a:rPr lang="en-GB" sz="1400" dirty="0" err="1" smtClean="0">
                <a:solidFill>
                  <a:srgbClr val="FF0000"/>
                </a:solidFill>
                <a:latin typeface="Times New Roman" pitchFamily="18" charset="0"/>
                <a:cs typeface="Times New Roman" pitchFamily="18" charset="0"/>
              </a:rPr>
              <a:t>Dryas</a:t>
            </a:r>
            <a:r>
              <a:rPr lang="en-GB" sz="1400" dirty="0" smtClean="0">
                <a:solidFill>
                  <a:srgbClr val="FF0000"/>
                </a:solidFill>
                <a:latin typeface="Times New Roman" pitchFamily="18" charset="0"/>
                <a:cs typeface="Times New Roman" pitchFamily="18" charset="0"/>
              </a:rPr>
              <a:t> cold interval as viewed from Central Greenland", Journal of Quaternary Science Review, </a:t>
            </a:r>
            <a:r>
              <a:rPr lang="en-GB" sz="1400" b="1" dirty="0" smtClean="0">
                <a:solidFill>
                  <a:srgbClr val="FF0000"/>
                </a:solidFill>
                <a:latin typeface="Times New Roman" pitchFamily="18" charset="0"/>
                <a:cs typeface="Times New Roman" pitchFamily="18" charset="0"/>
              </a:rPr>
              <a:t>19</a:t>
            </a:r>
            <a:r>
              <a:rPr lang="en-GB" sz="1400" dirty="0" smtClean="0">
                <a:solidFill>
                  <a:srgbClr val="FF0000"/>
                </a:solidFill>
                <a:latin typeface="Times New Roman" pitchFamily="18" charset="0"/>
                <a:cs typeface="Times New Roman" pitchFamily="18" charset="0"/>
              </a:rPr>
              <a:t>: p.213-226).</a:t>
            </a:r>
            <a:br>
              <a:rPr lang="en-GB" sz="1400" dirty="0" smtClean="0">
                <a:solidFill>
                  <a:srgbClr val="FF0000"/>
                </a:solidFill>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endParaRPr lang="en-GB"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8C6"/>
                </a:solidFill>
              </a:rPr>
              <a:t>Points 5 - 9</a:t>
            </a:r>
            <a:endParaRPr lang="en-GB" dirty="0">
              <a:solidFill>
                <a:srgbClr val="0028C6"/>
              </a:solidFill>
            </a:endParaRPr>
          </a:p>
        </p:txBody>
      </p:sp>
      <p:sp>
        <p:nvSpPr>
          <p:cNvPr id="3" name="Content Placeholder 2"/>
          <p:cNvSpPr>
            <a:spLocks noGrp="1"/>
          </p:cNvSpPr>
          <p:nvPr>
            <p:ph idx="1"/>
          </p:nvPr>
        </p:nvSpPr>
        <p:spPr>
          <a:xfrm>
            <a:off x="161764" y="836712"/>
            <a:ext cx="8820472" cy="5544616"/>
          </a:xfrm>
        </p:spPr>
        <p:txBody>
          <a:bodyPr/>
          <a:lstStyle/>
          <a:p>
            <a:pPr>
              <a:buClr>
                <a:schemeClr val="accent2"/>
              </a:buClr>
              <a:buFont typeface="+mj-lt"/>
              <a:buAutoNum type="arabicPeriod" startAt="5"/>
            </a:pPr>
            <a:r>
              <a:rPr lang="en-GB" sz="1400" dirty="0" smtClean="0">
                <a:latin typeface="Times New Roman" pitchFamily="18" charset="0"/>
                <a:cs typeface="Times New Roman" pitchFamily="18" charset="0"/>
              </a:rPr>
              <a:t>Almost all the temperature variation since 1750 is accounted for by superposing the De </a:t>
            </a:r>
            <a:r>
              <a:rPr lang="en-GB" sz="1400" dirty="0" err="1" smtClean="0">
                <a:latin typeface="Times New Roman" pitchFamily="18" charset="0"/>
                <a:cs typeface="Times New Roman" pitchFamily="18" charset="0"/>
              </a:rPr>
              <a:t>Vries</a:t>
            </a:r>
            <a:r>
              <a:rPr lang="en-GB" sz="1400" dirty="0" smtClean="0">
                <a:latin typeface="Times New Roman" pitchFamily="18" charset="0"/>
                <a:cs typeface="Times New Roman" pitchFamily="18" charset="0"/>
              </a:rPr>
              <a:t> solar &amp; AMO/PDO oceanic activity cycles (Slides 9-10: H.-J. </a:t>
            </a:r>
            <a:r>
              <a:rPr lang="en-GB" sz="1400" dirty="0" err="1" smtClean="0">
                <a:latin typeface="Times New Roman" pitchFamily="18" charset="0"/>
                <a:cs typeface="Times New Roman" pitchFamily="18" charset="0"/>
              </a:rPr>
              <a:t>Luedecke</a:t>
            </a:r>
            <a:r>
              <a:rPr lang="en-GB" sz="1400" dirty="0" smtClean="0">
                <a:latin typeface="Times New Roman" pitchFamily="18" charset="0"/>
                <a:cs typeface="Times New Roman" pitchFamily="18" charset="0"/>
              </a:rPr>
              <a:t>, A. </a:t>
            </a:r>
            <a:r>
              <a:rPr lang="en-GB" sz="1400" dirty="0" err="1" smtClean="0">
                <a:latin typeface="Times New Roman" pitchFamily="18" charset="0"/>
                <a:cs typeface="Times New Roman" pitchFamily="18" charset="0"/>
              </a:rPr>
              <a:t>Hempelmann</a:t>
            </a:r>
            <a:r>
              <a:rPr lang="en-GB" sz="1400" dirty="0" smtClean="0">
                <a:latin typeface="Times New Roman" pitchFamily="18" charset="0"/>
                <a:cs typeface="Times New Roman" pitchFamily="18" charset="0"/>
              </a:rPr>
              <a:t> &amp; C.O. Weiss: Page 451, Fig.6: “Multi-periodic climate dynamics: spectral analysis of long-term instrumental and proxy temperature records”; Climate of the Past: </a:t>
            </a:r>
            <a:r>
              <a:rPr lang="en-GB" sz="1000" dirty="0" smtClean="0">
                <a:hlinkClick r:id="rId2"/>
              </a:rPr>
              <a:t>https://www.semanticscholar.org/paper/Multi-periodic-climate-dynamics%3A-spectral-analysis-L%C3%BCdecke-Hempelmann/12a0363dd89267f4d5d07bf6fa94e30f70a4b6ad </a:t>
            </a:r>
            <a:r>
              <a:rPr lang="en-GB" sz="1000" dirty="0" smtClean="0"/>
              <a:t> </a:t>
            </a:r>
            <a:br>
              <a:rPr lang="en-GB" sz="1000" dirty="0" smtClean="0"/>
            </a:br>
            <a:r>
              <a:rPr lang="en-GB" sz="1400" dirty="0" smtClean="0">
                <a:solidFill>
                  <a:srgbClr val="C00000"/>
                </a:solidFill>
                <a:latin typeface="Times New Roman" pitchFamily="18" charset="0"/>
                <a:cs typeface="Times New Roman" pitchFamily="18" charset="0"/>
              </a:rPr>
              <a:t> (Slides 10 &amp; 11, Figs.6 &amp;7)</a:t>
            </a:r>
            <a:br>
              <a:rPr lang="en-GB" sz="1400" dirty="0" smtClean="0">
                <a:solidFill>
                  <a:srgbClr val="C00000"/>
                </a:solidFill>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lvl="0">
              <a:buClr>
                <a:schemeClr val="accent2"/>
              </a:buClr>
              <a:buFont typeface="+mj-lt"/>
              <a:buAutoNum type="arabicPeriod" startAt="5"/>
            </a:pPr>
            <a:r>
              <a:rPr lang="en-GB" sz="1400" dirty="0" smtClean="0">
                <a:latin typeface="Times New Roman" pitchFamily="18" charset="0"/>
                <a:cs typeface="Times New Roman" pitchFamily="18" charset="0"/>
              </a:rPr>
              <a:t>But don't </a:t>
            </a:r>
            <a:r>
              <a:rPr lang="en-GB" sz="1400" i="1" dirty="0" smtClean="0">
                <a:latin typeface="Times New Roman" pitchFamily="18" charset="0"/>
                <a:cs typeface="Times New Roman" pitchFamily="18" charset="0"/>
              </a:rPr>
              <a:t>"97% of scientists"</a:t>
            </a:r>
            <a:r>
              <a:rPr lang="en-GB" sz="1400" dirty="0" smtClean="0">
                <a:latin typeface="Times New Roman" pitchFamily="18" charset="0"/>
                <a:cs typeface="Times New Roman" pitchFamily="18" charset="0"/>
              </a:rPr>
              <a:t> say there's a "climate crisis"? No, only 8% do (probably all those whose funding depends on it), nearly 67% don't have any firm opinion, and 25% contend there isn't one </a:t>
            </a:r>
            <a:r>
              <a:rPr lang="en-GB" sz="1400" dirty="0" smtClean="0">
                <a:solidFill>
                  <a:srgbClr val="FF0000"/>
                </a:solidFill>
                <a:latin typeface="Times New Roman" pitchFamily="18" charset="0"/>
                <a:cs typeface="Times New Roman" pitchFamily="18" charset="0"/>
              </a:rPr>
              <a:t>(Slide 12, Fig.8)</a:t>
            </a:r>
            <a:r>
              <a:rPr lang="en-GB" sz="1400" dirty="0" smtClean="0">
                <a:latin typeface="Times New Roman" pitchFamily="18" charset="0"/>
                <a:cs typeface="Times New Roman" pitchFamily="18" charset="0"/>
              </a:rPr>
              <a:t>.</a:t>
            </a:r>
            <a:br>
              <a:rPr lang="en-GB" sz="1400" dirty="0" smtClean="0">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lvl="0">
              <a:buClr>
                <a:schemeClr val="accent2"/>
              </a:buClr>
              <a:buFont typeface="+mj-lt"/>
              <a:buAutoNum type="arabicPeriod" startAt="5"/>
            </a:pPr>
            <a:r>
              <a:rPr lang="en-GB" sz="1400" dirty="0" smtClean="0">
                <a:latin typeface="Times New Roman" pitchFamily="18" charset="0"/>
                <a:cs typeface="Times New Roman" pitchFamily="18" charset="0"/>
              </a:rPr>
              <a:t>CO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 is a minor global warming gas (GWG). Atmospheric water vapour is the most potent abundant GWG: there is c.60 times more of it than CO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 and it's c.7 times  more potent, molecule-for-molecule than CO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 </a:t>
            </a:r>
            <a:r>
              <a:rPr lang="en-GB" sz="1400" dirty="0" smtClean="0">
                <a:solidFill>
                  <a:srgbClr val="FF0000"/>
                </a:solidFill>
                <a:latin typeface="Times New Roman" pitchFamily="18" charset="0"/>
                <a:cs typeface="Times New Roman" pitchFamily="18" charset="0"/>
              </a:rPr>
              <a:t>(Slide 13, Fig. 9. Reference URL on slide)</a:t>
            </a:r>
            <a:r>
              <a:rPr lang="en-GB" sz="1400" dirty="0" smtClean="0">
                <a:latin typeface="Times New Roman" pitchFamily="18" charset="0"/>
                <a:cs typeface="Times New Roman" pitchFamily="18" charset="0"/>
              </a:rPr>
              <a:t>.</a:t>
            </a:r>
            <a:br>
              <a:rPr lang="en-GB" sz="1400" dirty="0" smtClean="0">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lvl="0">
              <a:buClr>
                <a:schemeClr val="accent2"/>
              </a:buClr>
              <a:buFont typeface="+mj-lt"/>
              <a:buAutoNum type="arabicPeriod" startAt="8"/>
            </a:pPr>
            <a:r>
              <a:rPr lang="en-GB" sz="1400" dirty="0" smtClean="0">
                <a:latin typeface="Times New Roman" pitchFamily="18" charset="0"/>
                <a:cs typeface="Times New Roman" pitchFamily="18" charset="0"/>
              </a:rPr>
              <a:t>The effect of increases in atmospheric CO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 concentration is logarithmically declining; each 0.5°- 1°C requires a minimum doubling of atmospheric CO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 concentration </a:t>
            </a:r>
            <a:r>
              <a:rPr lang="en-GB" sz="1400" dirty="0" smtClean="0">
                <a:solidFill>
                  <a:srgbClr val="FF0000"/>
                </a:solidFill>
                <a:latin typeface="Times New Roman" pitchFamily="18" charset="0"/>
                <a:cs typeface="Times New Roman" pitchFamily="18" charset="0"/>
              </a:rPr>
              <a:t>(Slide  14, Fig.10. Reference on slide)</a:t>
            </a:r>
            <a:r>
              <a:rPr lang="en-GB" sz="1400" dirty="0" smtClean="0">
                <a:latin typeface="Times New Roman" pitchFamily="18" charset="0"/>
                <a:cs typeface="Times New Roman" pitchFamily="18" charset="0"/>
              </a:rPr>
              <a:t>. Latest research suggests forcing could be as little as ≤ 0.5°C even at 1600ppmv atmospheric CO</a:t>
            </a:r>
            <a:r>
              <a:rPr lang="en-GB" sz="1400" baseline="-25000" dirty="0" smtClean="0">
                <a:latin typeface="Times New Roman" pitchFamily="18" charset="0"/>
                <a:cs typeface="Times New Roman" pitchFamily="18" charset="0"/>
              </a:rPr>
              <a:t>2 </a:t>
            </a:r>
            <a:r>
              <a:rPr lang="en-GB" sz="1400" dirty="0" smtClean="0">
                <a:latin typeface="Times New Roman" pitchFamily="18" charset="0"/>
                <a:cs typeface="Times New Roman" pitchFamily="18" charset="0"/>
              </a:rPr>
              <a:t>concentration (</a:t>
            </a:r>
            <a:r>
              <a:rPr lang="en-GB" sz="1400" dirty="0" smtClean="0">
                <a:solidFill>
                  <a:srgbClr val="FF0000"/>
                </a:solidFill>
                <a:latin typeface="Times New Roman" pitchFamily="18" charset="0"/>
                <a:cs typeface="Times New Roman" pitchFamily="18" charset="0"/>
                <a:hlinkClick r:id="rId3"/>
              </a:rPr>
              <a:t>https://climatechangedispatch.com/new-report-finds-quadrupling-co2-would-lead-to-only-1-0c-increase</a:t>
            </a:r>
            <a:r>
              <a:rPr lang="en-GB" sz="1400" dirty="0" smtClean="0">
                <a:latin typeface="Times New Roman" pitchFamily="18" charset="0"/>
                <a:cs typeface="Times New Roman" pitchFamily="18" charset="0"/>
              </a:rPr>
              <a:t>/). There isn't enough chemically-accessible CO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 in the terrestrial eco-system to support 800ppmv atmospheric CO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 let alone the c.3200 </a:t>
            </a:r>
            <a:r>
              <a:rPr lang="en-GB" sz="1400" dirty="0" err="1" smtClean="0">
                <a:latin typeface="Times New Roman" pitchFamily="18" charset="0"/>
                <a:cs typeface="Times New Roman" pitchFamily="18" charset="0"/>
              </a:rPr>
              <a:t>ppmv</a:t>
            </a:r>
            <a:r>
              <a:rPr lang="en-GB" sz="1400" dirty="0" smtClean="0">
                <a:latin typeface="Times New Roman" pitchFamily="18" charset="0"/>
                <a:cs typeface="Times New Roman" pitchFamily="18" charset="0"/>
              </a:rPr>
              <a:t> levels required to reach 2° to 3°C above current temperatures.</a:t>
            </a:r>
            <a:br>
              <a:rPr lang="en-GB" sz="1400" dirty="0" smtClean="0">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a:buClr>
                <a:schemeClr val="accent2"/>
              </a:buClr>
              <a:buFont typeface="+mj-lt"/>
              <a:buAutoNum type="arabicPeriod" startAt="8"/>
            </a:pPr>
            <a:r>
              <a:rPr lang="en-GB" sz="1400" dirty="0" smtClean="0">
                <a:latin typeface="Times New Roman" pitchFamily="18" charset="0"/>
                <a:cs typeface="Times New Roman" pitchFamily="18" charset="0"/>
              </a:rPr>
              <a:t>The Net Zero Policy Suite has not been subjected to any detailed Environmental or Socio-economic Impact </a:t>
            </a:r>
            <a:br>
              <a:rPr lang="en-GB" sz="1400" dirty="0" smtClean="0">
                <a:latin typeface="Times New Roman" pitchFamily="18" charset="0"/>
                <a:cs typeface="Times New Roman" pitchFamily="18" charset="0"/>
              </a:rPr>
            </a:br>
            <a:r>
              <a:rPr lang="en-GB" sz="1400" dirty="0" smtClean="0">
                <a:latin typeface="Times New Roman" pitchFamily="18" charset="0"/>
                <a:cs typeface="Times New Roman" pitchFamily="18" charset="0"/>
              </a:rPr>
              <a:t>Assessments, nor to any comprehensive cost-benefit analysis or any genuine Parliamentary scrutiny. Nor has public been adequately informed of its lifestyle implications </a:t>
            </a:r>
            <a:r>
              <a:rPr lang="en-GB" sz="1400" dirty="0" smtClean="0">
                <a:solidFill>
                  <a:srgbClr val="FF0000"/>
                </a:solidFill>
                <a:latin typeface="Times New Roman" pitchFamily="18" charset="0"/>
                <a:cs typeface="Times New Roman" pitchFamily="18" charset="0"/>
              </a:rPr>
              <a:t>(Slide 15, Fig.11: Ref.: </a:t>
            </a:r>
            <a:r>
              <a:rPr lang="en-GB" sz="1100" dirty="0" smtClean="0">
                <a:solidFill>
                  <a:srgbClr val="FF0000"/>
                </a:solidFill>
                <a:latin typeface="Times New Roman" pitchFamily="18" charset="0"/>
                <a:cs typeface="Times New Roman" pitchFamily="18" charset="0"/>
                <a:hlinkClick r:id="rId3"/>
              </a:rPr>
              <a:t>https://www.repository.cam.ac.uk/bitstream/handle/1810/299414/REP_Absolute_Zero_V3_20200505.pdf?sequence=9&amp;isAllowed=y, p.6</a:t>
            </a:r>
            <a:r>
              <a:rPr lang="en-GB" sz="1100" dirty="0" smtClean="0">
                <a:latin typeface="Times New Roman" pitchFamily="18" charset="0"/>
                <a:cs typeface="Times New Roman" pitchFamily="18" charset="0"/>
              </a:rPr>
              <a:t>.).</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8C6"/>
                </a:solidFill>
              </a:rPr>
              <a:t>Points 10 - 13</a:t>
            </a:r>
            <a:endParaRPr lang="en-GB" dirty="0">
              <a:solidFill>
                <a:srgbClr val="0028C6"/>
              </a:solidFill>
            </a:endParaRPr>
          </a:p>
        </p:txBody>
      </p:sp>
      <p:sp>
        <p:nvSpPr>
          <p:cNvPr id="3" name="Content Placeholder 2"/>
          <p:cNvSpPr>
            <a:spLocks noGrp="1"/>
          </p:cNvSpPr>
          <p:nvPr>
            <p:ph idx="1"/>
          </p:nvPr>
        </p:nvSpPr>
        <p:spPr>
          <a:xfrm>
            <a:off x="161764" y="980728"/>
            <a:ext cx="8820472" cy="3960440"/>
          </a:xfrm>
        </p:spPr>
        <p:txBody>
          <a:bodyPr/>
          <a:lstStyle/>
          <a:p>
            <a:pPr>
              <a:buClr>
                <a:schemeClr val="accent2"/>
              </a:buClr>
              <a:buFont typeface="+mj-lt"/>
              <a:buAutoNum type="arabicPeriod" startAt="10"/>
            </a:pPr>
            <a:r>
              <a:rPr lang="en-GB" sz="1400" dirty="0" smtClean="0">
                <a:latin typeface="Times New Roman" pitchFamily="18" charset="0"/>
                <a:cs typeface="Times New Roman" pitchFamily="18" charset="0"/>
              </a:rPr>
              <a:t>Even if the entire world were to fully adopt the Net Zero strategy </a:t>
            </a:r>
            <a:r>
              <a:rPr lang="en-GB" sz="1400" b="1" i="1" dirty="0" smtClean="0">
                <a:latin typeface="Times New Roman" pitchFamily="18" charset="0"/>
                <a:cs typeface="Times New Roman" pitchFamily="18" charset="0"/>
              </a:rPr>
              <a:t>NOW</a:t>
            </a:r>
            <a:r>
              <a:rPr lang="en-GB" sz="1400" dirty="0" smtClean="0">
                <a:latin typeface="Times New Roman" pitchFamily="18" charset="0"/>
                <a:cs typeface="Times New Roman" pitchFamily="18" charset="0"/>
              </a:rPr>
              <a:t> (which China, India, Russia and the entire developing world definitively will not), it would only reduce the global temperature by a maximum of 0.2°C by 2100 </a:t>
            </a:r>
            <a:r>
              <a:rPr lang="en-GB" sz="1400" dirty="0" smtClean="0">
                <a:solidFill>
                  <a:srgbClr val="FF0000"/>
                </a:solidFill>
                <a:latin typeface="Times New Roman" pitchFamily="18" charset="0"/>
                <a:cs typeface="Times New Roman" pitchFamily="18" charset="0"/>
              </a:rPr>
              <a:t>(Slide 16, Fig.12)</a:t>
            </a:r>
            <a:br>
              <a:rPr lang="en-GB" sz="1400" dirty="0" smtClean="0">
                <a:solidFill>
                  <a:srgbClr val="FF0000"/>
                </a:solidFill>
                <a:latin typeface="Times New Roman" pitchFamily="18" charset="0"/>
                <a:cs typeface="Times New Roman" pitchFamily="18" charset="0"/>
              </a:rPr>
            </a:br>
            <a:endParaRPr lang="en-GB" sz="1400" dirty="0" smtClean="0">
              <a:solidFill>
                <a:srgbClr val="FF0000"/>
              </a:solidFill>
              <a:latin typeface="Times New Roman" pitchFamily="18" charset="0"/>
              <a:cs typeface="Times New Roman" pitchFamily="18" charset="0"/>
            </a:endParaRPr>
          </a:p>
          <a:p>
            <a:pPr>
              <a:buClr>
                <a:schemeClr val="accent2"/>
              </a:buClr>
              <a:buFont typeface="+mj-lt"/>
              <a:buAutoNum type="arabicPeriod" startAt="10"/>
            </a:pPr>
            <a:r>
              <a:rPr lang="en-GB" sz="1400" dirty="0" smtClean="0">
                <a:latin typeface="Times New Roman" pitchFamily="18" charset="0"/>
                <a:cs typeface="Times New Roman" pitchFamily="18" charset="0"/>
              </a:rPr>
              <a:t>Based on a projected UK maximum 0.002°C temperature reduction contribution, and a UK Net Zero implementation cost of £500Bn per annum over three decades (£15 TRILLION), that works out at £7.5 THOUSAND TRILLION per °C temperature reduction. </a:t>
            </a:r>
            <a:r>
              <a:rPr lang="en-GB" sz="1400" b="1" dirty="0" smtClean="0">
                <a:latin typeface="Times New Roman" pitchFamily="18" charset="0"/>
                <a:cs typeface="Times New Roman" pitchFamily="18" charset="0"/>
              </a:rPr>
              <a:t>Yet the World Bank itself estimates that simply adapting to changes in climate - instead of futile attempts to control them - will only cost $100Bn maximum per annum to 2050 ($2.7 Trillion)</a:t>
            </a:r>
            <a:r>
              <a:rPr lang="en-GB" sz="1400" dirty="0" smtClean="0">
                <a:latin typeface="Times New Roman" pitchFamily="18" charset="0"/>
                <a:cs typeface="Times New Roman" pitchFamily="18" charset="0"/>
              </a:rPr>
              <a:t>. The UK's projected Net Zero implementation cost is some </a:t>
            </a:r>
            <a:r>
              <a:rPr lang="en-GB" sz="1400" b="1" i="1" dirty="0" smtClean="0">
                <a:latin typeface="Times New Roman" pitchFamily="18" charset="0"/>
                <a:cs typeface="Times New Roman" pitchFamily="18" charset="0"/>
              </a:rPr>
              <a:t>SEVEN TIMES</a:t>
            </a:r>
            <a:r>
              <a:rPr lang="en-GB" sz="1400" dirty="0" smtClean="0">
                <a:latin typeface="Times New Roman" pitchFamily="18" charset="0"/>
                <a:cs typeface="Times New Roman" pitchFamily="18" charset="0"/>
              </a:rPr>
              <a:t> that of a global adaptation-only climate change strategy </a:t>
            </a:r>
            <a:r>
              <a:rPr lang="en-GB" sz="1400" dirty="0" smtClean="0">
                <a:solidFill>
                  <a:srgbClr val="FF0000"/>
                </a:solidFill>
                <a:latin typeface="Times New Roman" pitchFamily="18" charset="0"/>
                <a:cs typeface="Times New Roman" pitchFamily="18" charset="0"/>
              </a:rPr>
              <a:t>(Slide 17, Fig.13. References on slide)</a:t>
            </a:r>
            <a:r>
              <a:rPr lang="en-GB" sz="1400" dirty="0" smtClean="0">
                <a:latin typeface="Times New Roman" pitchFamily="18" charset="0"/>
                <a:cs typeface="Times New Roman" pitchFamily="18" charset="0"/>
              </a:rPr>
              <a:t>.</a:t>
            </a:r>
            <a:br>
              <a:rPr lang="en-GB" sz="1400" dirty="0" smtClean="0">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a:buClr>
                <a:schemeClr val="accent2"/>
              </a:buClr>
              <a:buFont typeface="+mj-lt"/>
              <a:buAutoNum type="arabicPeriod" startAt="10"/>
            </a:pPr>
            <a:r>
              <a:rPr lang="en-GB" sz="1400" dirty="0" smtClean="0">
                <a:latin typeface="Times New Roman" pitchFamily="18" charset="0"/>
                <a:cs typeface="Times New Roman" pitchFamily="18" charset="0"/>
              </a:rPr>
              <a:t>There are some 6,000 essential products </a:t>
            </a:r>
            <a:r>
              <a:rPr lang="en-GB" sz="1400" dirty="0" smtClean="0">
                <a:solidFill>
                  <a:srgbClr val="FF0000"/>
                </a:solidFill>
                <a:latin typeface="Times New Roman" pitchFamily="18" charset="0"/>
                <a:cs typeface="Times New Roman" pitchFamily="18" charset="0"/>
              </a:rPr>
              <a:t>(Slide 18, Fig.14, references on slides)</a:t>
            </a:r>
            <a:r>
              <a:rPr lang="en-GB" sz="1400" dirty="0" smtClean="0">
                <a:latin typeface="Times New Roman" pitchFamily="18" charset="0"/>
                <a:cs typeface="Times New Roman" pitchFamily="18" charset="0"/>
              </a:rPr>
              <a:t>, without which modern society cannot function, that would rapidly become unavailable should we cease the exploitation of fossil fuel technology.</a:t>
            </a:r>
            <a:br>
              <a:rPr lang="en-GB" sz="1400" dirty="0" smtClean="0">
                <a:latin typeface="Times New Roman" pitchFamily="18" charset="0"/>
                <a:cs typeface="Times New Roman" pitchFamily="18" charset="0"/>
              </a:rPr>
            </a:br>
            <a:endParaRPr lang="en-GB" sz="1400" dirty="0" smtClean="0">
              <a:latin typeface="Times New Roman" pitchFamily="18" charset="0"/>
              <a:cs typeface="Times New Roman" pitchFamily="18" charset="0"/>
            </a:endParaRPr>
          </a:p>
          <a:p>
            <a:pPr>
              <a:buClr>
                <a:schemeClr val="accent2"/>
              </a:buClr>
              <a:buFont typeface="+mj-lt"/>
              <a:buAutoNum type="arabicPeriod" startAt="10"/>
            </a:pPr>
            <a:r>
              <a:rPr lang="en-GB" sz="1400" dirty="0" smtClean="0">
                <a:latin typeface="Times New Roman" pitchFamily="18" charset="0"/>
                <a:cs typeface="Times New Roman" pitchFamily="18" charset="0"/>
              </a:rPr>
              <a:t>The IPCC is a political, not a scientific body, that has unilaterally hi-jacked the climate change issue for the purposes of changing the global socio-economic system (dismantling the free enterprise capitalism model) and redistributing global wealth. It has no democratic mandate to carry out either of these tasks </a:t>
            </a:r>
            <a:r>
              <a:rPr lang="en-GB" sz="1400" dirty="0" smtClean="0">
                <a:solidFill>
                  <a:srgbClr val="FF0000"/>
                </a:solidFill>
                <a:latin typeface="Times New Roman" pitchFamily="18" charset="0"/>
                <a:cs typeface="Times New Roman" pitchFamily="18" charset="0"/>
              </a:rPr>
              <a:t>(Slide 19, Fig.15)</a:t>
            </a:r>
            <a:r>
              <a:rPr lang="en-GB" sz="1400" dirty="0" smtClean="0">
                <a:latin typeface="Times New Roman" pitchFamily="18" charset="0"/>
                <a:cs typeface="Times New Roman" pitchFamily="18" charset="0"/>
              </a:rPr>
              <a:t>.</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304800" y="908720"/>
            <a:ext cx="8458200" cy="5400600"/>
          </a:xfrm>
        </p:spPr>
        <p:txBody>
          <a:bodyPr/>
          <a:lstStyle/>
          <a:p>
            <a:pPr>
              <a:buNone/>
            </a:pPr>
            <a:endParaRPr lang="en-GB" sz="1200" dirty="0" smtClean="0">
              <a:solidFill>
                <a:schemeClr val="accent1">
                  <a:lumMod val="50000"/>
                </a:schemeClr>
              </a:solidFill>
            </a:endParaRPr>
          </a:p>
          <a:p>
            <a:pPr lvl="0"/>
            <a:r>
              <a:rPr lang="en-GB" sz="1200" b="1" dirty="0" smtClean="0">
                <a:solidFill>
                  <a:schemeClr val="accent1">
                    <a:lumMod val="50000"/>
                  </a:schemeClr>
                </a:solidFill>
              </a:rPr>
              <a:t>The “Man-made Climate Crisis” is a fraud. Natural cycles control the climate.</a:t>
            </a:r>
            <a:br>
              <a:rPr lang="en-GB" sz="1200" b="1" dirty="0" smtClean="0">
                <a:solidFill>
                  <a:schemeClr val="accent1">
                    <a:lumMod val="50000"/>
                  </a:schemeClr>
                </a:solidFill>
              </a:rPr>
            </a:br>
            <a:endParaRPr lang="en-GB" sz="1200" dirty="0" smtClean="0">
              <a:solidFill>
                <a:schemeClr val="accent1">
                  <a:lumMod val="50000"/>
                </a:schemeClr>
              </a:solidFill>
            </a:endParaRPr>
          </a:p>
          <a:p>
            <a:pPr lvl="0"/>
            <a:r>
              <a:rPr lang="en-GB" sz="1200" b="1" dirty="0" smtClean="0">
                <a:solidFill>
                  <a:schemeClr val="accent1">
                    <a:lumMod val="50000"/>
                  </a:schemeClr>
                </a:solidFill>
              </a:rPr>
              <a:t>“Net Zero Emissions” is a destructive, impossible green dream.</a:t>
            </a:r>
            <a:br>
              <a:rPr lang="en-GB" sz="1200" b="1" dirty="0" smtClean="0">
                <a:solidFill>
                  <a:schemeClr val="accent1">
                    <a:lumMod val="50000"/>
                  </a:schemeClr>
                </a:solidFill>
              </a:rPr>
            </a:br>
            <a:endParaRPr lang="en-GB" sz="1200" dirty="0" smtClean="0">
              <a:solidFill>
                <a:schemeClr val="accent1">
                  <a:lumMod val="50000"/>
                </a:schemeClr>
              </a:solidFill>
            </a:endParaRPr>
          </a:p>
          <a:p>
            <a:pPr lvl="0"/>
            <a:r>
              <a:rPr lang="en-GB" sz="1200" b="1" dirty="0" smtClean="0">
                <a:solidFill>
                  <a:schemeClr val="accent1">
                    <a:lumMod val="50000"/>
                  </a:schemeClr>
                </a:solidFill>
              </a:rPr>
              <a:t>Hydrogen, Pumped Hydro and Big Batteries are all net-consumers of energy. They can store energy and recycle it, but that round-robin process is always a net consumer of energy.</a:t>
            </a:r>
            <a:br>
              <a:rPr lang="en-GB" sz="1200" b="1" dirty="0" smtClean="0">
                <a:solidFill>
                  <a:schemeClr val="accent1">
                    <a:lumMod val="50000"/>
                  </a:schemeClr>
                </a:solidFill>
              </a:rPr>
            </a:br>
            <a:endParaRPr lang="en-GB" sz="1200" dirty="0" smtClean="0">
              <a:solidFill>
                <a:schemeClr val="accent1">
                  <a:lumMod val="50000"/>
                </a:schemeClr>
              </a:solidFill>
            </a:endParaRPr>
          </a:p>
          <a:p>
            <a:pPr lvl="0"/>
            <a:r>
              <a:rPr lang="en-GB" sz="1200" b="1" dirty="0" smtClean="0">
                <a:solidFill>
                  <a:schemeClr val="accent1">
                    <a:lumMod val="50000"/>
                  </a:schemeClr>
                </a:solidFill>
              </a:rPr>
              <a:t>Carbon Capture and Storage and “Clean Coal” are con games designed to consume more hydrocarbon-generated energy for no public or environmental benefit. They enrich big businesses at end-consumers’ expense.</a:t>
            </a:r>
            <a:br>
              <a:rPr lang="en-GB" sz="1200" b="1" dirty="0" smtClean="0">
                <a:solidFill>
                  <a:schemeClr val="accent1">
                    <a:lumMod val="50000"/>
                  </a:schemeClr>
                </a:solidFill>
              </a:rPr>
            </a:br>
            <a:endParaRPr lang="en-GB" sz="1200" dirty="0" smtClean="0">
              <a:solidFill>
                <a:schemeClr val="accent1">
                  <a:lumMod val="50000"/>
                </a:schemeClr>
              </a:solidFill>
            </a:endParaRPr>
          </a:p>
          <a:p>
            <a:pPr lvl="0"/>
            <a:r>
              <a:rPr lang="en-GB" sz="1200" b="1" dirty="0" smtClean="0">
                <a:solidFill>
                  <a:schemeClr val="accent1">
                    <a:lumMod val="50000"/>
                  </a:schemeClr>
                </a:solidFill>
              </a:rPr>
              <a:t>Reliable, affordable electricity for industry and homes is best supplied by coal, gas, hydro or nuclear power.</a:t>
            </a:r>
            <a:br>
              <a:rPr lang="en-GB" sz="1200" b="1" dirty="0" smtClean="0">
                <a:solidFill>
                  <a:schemeClr val="accent1">
                    <a:lumMod val="50000"/>
                  </a:schemeClr>
                </a:solidFill>
              </a:rPr>
            </a:br>
            <a:endParaRPr lang="en-GB" sz="1200" dirty="0" smtClean="0">
              <a:solidFill>
                <a:schemeClr val="accent1">
                  <a:lumMod val="50000"/>
                </a:schemeClr>
              </a:solidFill>
            </a:endParaRPr>
          </a:p>
          <a:p>
            <a:pPr lvl="0"/>
            <a:r>
              <a:rPr lang="en-GB" sz="1200" b="1" dirty="0" smtClean="0">
                <a:solidFill>
                  <a:schemeClr val="accent1">
                    <a:lumMod val="50000"/>
                  </a:schemeClr>
                </a:solidFill>
              </a:rPr>
              <a:t>Like UK with shale oil and gas deposits currently; while much of the rest of the developing world scrambles to exploit sources of cheap, reliable energy to power economic growth, developed world politicians &amp; bureaucrats have delayed uranium mining &amp; exploitation, coal exploration and development for decades. Such follies must stop.</a:t>
            </a:r>
            <a:br>
              <a:rPr lang="en-GB" sz="1200" b="1" dirty="0" smtClean="0">
                <a:solidFill>
                  <a:schemeClr val="accent1">
                    <a:lumMod val="50000"/>
                  </a:schemeClr>
                </a:solidFill>
              </a:rPr>
            </a:br>
            <a:endParaRPr lang="en-GB" sz="1200" dirty="0" smtClean="0">
              <a:solidFill>
                <a:schemeClr val="accent1">
                  <a:lumMod val="50000"/>
                </a:schemeClr>
              </a:solidFill>
            </a:endParaRPr>
          </a:p>
          <a:p>
            <a:pPr lvl="0"/>
            <a:r>
              <a:rPr lang="en-GB" sz="1200" b="1" dirty="0" smtClean="0">
                <a:solidFill>
                  <a:schemeClr val="accent1">
                    <a:lumMod val="50000"/>
                  </a:schemeClr>
                </a:solidFill>
              </a:rPr>
              <a:t>All electricity generators should be treated equally – no special taxes or subsidies. They should be obliged to provide their own backup power and their own connections to the grid</a:t>
            </a:r>
            <a:br>
              <a:rPr lang="en-GB" sz="1200" b="1" dirty="0" smtClean="0">
                <a:solidFill>
                  <a:schemeClr val="accent1">
                    <a:lumMod val="50000"/>
                  </a:schemeClr>
                </a:solidFill>
              </a:rPr>
            </a:br>
            <a:endParaRPr lang="en-GB" sz="1200" dirty="0" smtClean="0">
              <a:solidFill>
                <a:schemeClr val="accent1">
                  <a:lumMod val="50000"/>
                </a:schemeClr>
              </a:solidFill>
            </a:endParaRPr>
          </a:p>
          <a:p>
            <a:pPr lvl="0"/>
            <a:r>
              <a:rPr lang="en-GB" sz="1200" b="1" dirty="0" smtClean="0">
                <a:solidFill>
                  <a:schemeClr val="accent1">
                    <a:lumMod val="50000"/>
                  </a:schemeClr>
                </a:solidFill>
              </a:rPr>
              <a:t>Electric cars may suit rich city dwellers (who forget they are powered mainly by gas in the UK). But battery-electric engines are an impossible dream for dozers, tractors, harvesters, HGVs, aeroplanes and bulk carriers. And the supply chains that deliver daily food, fuel and services to the cities rely totally on hydrocarbon energy (diesel, petrol and gas).</a:t>
            </a:r>
            <a:endParaRPr lang="en-GB" sz="12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mateModelFailure_2019.jpg"/>
          <p:cNvPicPr>
            <a:picLocks noGrp="1" noChangeAspect="1"/>
          </p:cNvPicPr>
          <p:nvPr>
            <p:ph idx="1"/>
          </p:nvPr>
        </p:nvPicPr>
        <p:blipFill>
          <a:blip r:embed="rId2" cstate="print"/>
          <a:stretch>
            <a:fillRect/>
          </a:stretch>
        </p:blipFill>
        <p:spPr>
          <a:xfrm>
            <a:off x="0" y="908720"/>
            <a:ext cx="9143999" cy="5544616"/>
          </a:xfrm>
        </p:spPr>
      </p:pic>
      <p:sp>
        <p:nvSpPr>
          <p:cNvPr id="2" name="Title 1"/>
          <p:cNvSpPr>
            <a:spLocks noGrp="1"/>
          </p:cNvSpPr>
          <p:nvPr>
            <p:ph type="title"/>
          </p:nvPr>
        </p:nvSpPr>
        <p:spPr>
          <a:xfrm>
            <a:off x="9128" y="1"/>
            <a:ext cx="6219056" cy="866775"/>
          </a:xfrm>
        </p:spPr>
        <p:txBody>
          <a:bodyPr/>
          <a:lstStyle/>
          <a:p>
            <a:r>
              <a:rPr lang="en-GB" dirty="0" smtClean="0">
                <a:solidFill>
                  <a:srgbClr val="0028C6"/>
                </a:solidFill>
              </a:rPr>
              <a:t>Fig.1: “Hot-Rod” Climate Models</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532440" cy="462112"/>
          </a:xfrm>
        </p:spPr>
        <p:txBody>
          <a:bodyPr/>
          <a:lstStyle/>
          <a:p>
            <a:r>
              <a:rPr lang="en-GB" dirty="0" smtClean="0">
                <a:solidFill>
                  <a:srgbClr val="0028C6"/>
                </a:solidFill>
              </a:rPr>
              <a:t>Fig.2: 46 years average global temperature data by month</a:t>
            </a:r>
            <a:endParaRPr lang="en-GB" dirty="0">
              <a:solidFill>
                <a:srgbClr val="0028C6"/>
              </a:solidFill>
            </a:endParaRPr>
          </a:p>
        </p:txBody>
      </p:sp>
      <p:pic>
        <p:nvPicPr>
          <p:cNvPr id="7" name="Content Placeholder 6" descr="UAH_LT_1979_thru_April_2025_v6.1_20x9-scaled.jpg"/>
          <p:cNvPicPr>
            <a:picLocks noGrp="1" noChangeAspect="1"/>
          </p:cNvPicPr>
          <p:nvPr>
            <p:ph idx="1"/>
          </p:nvPr>
        </p:nvPicPr>
        <p:blipFill>
          <a:blip r:embed="rId2"/>
          <a:stretch>
            <a:fillRect/>
          </a:stretch>
        </p:blipFill>
        <p:spPr>
          <a:xfrm>
            <a:off x="0" y="928670"/>
            <a:ext cx="9144000" cy="5572164"/>
          </a:xfrm>
        </p:spPr>
      </p:pic>
      <p:sp>
        <p:nvSpPr>
          <p:cNvPr id="5" name="TextBox 4"/>
          <p:cNvSpPr txBox="1"/>
          <p:nvPr/>
        </p:nvSpPr>
        <p:spPr>
          <a:xfrm>
            <a:off x="3571868" y="1142984"/>
            <a:ext cx="5199757" cy="307777"/>
          </a:xfrm>
          <a:prstGeom prst="rect">
            <a:avLst/>
          </a:prstGeom>
          <a:noFill/>
        </p:spPr>
        <p:txBody>
          <a:bodyPr wrap="none" rtlCol="0">
            <a:spAutoFit/>
          </a:bodyPr>
          <a:lstStyle/>
          <a:p>
            <a:r>
              <a:rPr lang="en-GB" sz="1400" dirty="0" smtClean="0">
                <a:latin typeface="Times New Roman" pitchFamily="18" charset="0"/>
                <a:cs typeface="Times New Roman" pitchFamily="18" charset="0"/>
              </a:rPr>
              <a:t>From here: </a:t>
            </a:r>
            <a:r>
              <a:rPr lang="en-GB" sz="1400" dirty="0" smtClean="0">
                <a:solidFill>
                  <a:srgbClr val="FF0000"/>
                </a:solidFill>
                <a:latin typeface="Times New Roman" pitchFamily="18" charset="0"/>
                <a:cs typeface="Times New Roman" pitchFamily="18" charset="0"/>
                <a:hlinkClick r:id="rId3"/>
              </a:rPr>
              <a:t>https://www.drroyspencer.com/latest-global-temperatures/</a:t>
            </a:r>
            <a:endParaRPr lang="en-GB"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8" y="1"/>
            <a:ext cx="8083624" cy="866775"/>
          </a:xfrm>
        </p:spPr>
        <p:txBody>
          <a:bodyPr/>
          <a:lstStyle/>
          <a:p>
            <a:r>
              <a:rPr lang="en-GB" dirty="0" smtClean="0">
                <a:solidFill>
                  <a:srgbClr val="0028C6"/>
                </a:solidFill>
              </a:rPr>
              <a:t>Fig.3: Putting recent warming in rational perspective</a:t>
            </a:r>
            <a:endParaRPr lang="en-GB" dirty="0">
              <a:solidFill>
                <a:srgbClr val="0028C6"/>
              </a:solidFill>
            </a:endParaRPr>
          </a:p>
        </p:txBody>
      </p:sp>
      <p:pic>
        <p:nvPicPr>
          <p:cNvPr id="4" name="Content Placeholder 3" descr="DeltaT_Jan23_vsUKATR.jpg"/>
          <p:cNvPicPr>
            <a:picLocks noGrp="1" noChangeAspect="1"/>
          </p:cNvPicPr>
          <p:nvPr>
            <p:ph idx="1"/>
          </p:nvPr>
        </p:nvPicPr>
        <p:blipFill>
          <a:blip r:embed="rId2"/>
          <a:stretch>
            <a:fillRect/>
          </a:stretch>
        </p:blipFill>
        <p:spPr>
          <a:xfrm>
            <a:off x="0" y="928671"/>
            <a:ext cx="9144000" cy="5572163"/>
          </a:xfrm>
        </p:spPr>
      </p:pic>
      <p:sp>
        <p:nvSpPr>
          <p:cNvPr id="6" name="Rectangle 5"/>
          <p:cNvSpPr/>
          <p:nvPr/>
        </p:nvSpPr>
        <p:spPr>
          <a:xfrm>
            <a:off x="1763688" y="5589240"/>
            <a:ext cx="5184576" cy="307777"/>
          </a:xfrm>
          <a:prstGeom prst="rect">
            <a:avLst/>
          </a:prstGeom>
        </p:spPr>
        <p:txBody>
          <a:bodyPr wrap="square">
            <a:spAutoFit/>
          </a:bodyPr>
          <a:lstStyle/>
          <a:p>
            <a:r>
              <a:rPr kumimoji="0" lang="en-GB" sz="1200" b="0" i="0" u="none" strike="noStrike" cap="none" normalizeH="0" baseline="0" dirty="0" smtClean="0">
                <a:ln>
                  <a:noFill/>
                </a:ln>
                <a:solidFill>
                  <a:srgbClr val="FF0000"/>
                </a:solidFill>
                <a:effectLst/>
                <a:latin typeface="Times New Roman" pitchFamily="18" charset="0"/>
                <a:cs typeface="Times New Roman" pitchFamily="18" charset="0"/>
              </a:rPr>
              <a:t>Data source: </a:t>
            </a:r>
            <a:r>
              <a:rPr lang="en-GB" sz="1400" dirty="0">
                <a:solidFill>
                  <a:srgbClr val="FF0000"/>
                </a:solidFill>
                <a:latin typeface="Times New Roman" pitchFamily="18" charset="0"/>
                <a:cs typeface="Times New Roman" pitchFamily="18" charset="0"/>
                <a:hlinkClick r:id="rId3"/>
              </a:rPr>
              <a:t>https://www.drroyspencer.com/latest-global-temperatures</a:t>
            </a:r>
            <a:r>
              <a:rPr kumimoji="0" lang="en-GB" sz="1200" b="0" i="0" u="none" strike="noStrike" cap="none" normalizeH="0" baseline="0" dirty="0" smtClean="0">
                <a:ln>
                  <a:noFill/>
                </a:ln>
                <a:solidFill>
                  <a:srgbClr val="5F497A"/>
                </a:solidFill>
                <a:effectLst/>
                <a:latin typeface="Times New Roman" pitchFamily="18" charset="0"/>
                <a:cs typeface="Times New Roman" pitchFamily="18" charset="0"/>
              </a:rPr>
              <a:t>/</a:t>
            </a:r>
            <a:endParaRPr lang="en-GB"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 y="446608"/>
            <a:ext cx="6818604" cy="462112"/>
          </a:xfrm>
        </p:spPr>
        <p:txBody>
          <a:bodyPr/>
          <a:lstStyle/>
          <a:p>
            <a:r>
              <a:rPr lang="en-GB" dirty="0" smtClean="0">
                <a:solidFill>
                  <a:srgbClr val="0028C6"/>
                </a:solidFill>
                <a:latin typeface="Times New Roman" pitchFamily="18" charset="0"/>
                <a:cs typeface="Times New Roman" pitchFamily="18" charset="0"/>
              </a:rPr>
              <a:t>Fig. 4: How close are we to “global boiling”, then?</a:t>
            </a:r>
            <a:endParaRPr lang="en-GB" dirty="0">
              <a:solidFill>
                <a:srgbClr val="0028C6"/>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908720"/>
            <a:ext cx="8458200" cy="5544616"/>
          </a:xfrm>
        </p:spPr>
        <p:txBody>
          <a:bodyPr/>
          <a:lstStyle/>
          <a:p>
            <a:pPr indent="0">
              <a:buNone/>
            </a:pPr>
            <a:r>
              <a:rPr lang="en-GB" sz="1800" dirty="0" smtClean="0">
                <a:solidFill>
                  <a:srgbClr val="0028C6"/>
                </a:solidFill>
                <a:latin typeface="Times New Roman" pitchFamily="18" charset="0"/>
                <a:cs typeface="Times New Roman" pitchFamily="18" charset="0"/>
              </a:rPr>
              <a:t>Despite blatant NASA/ NOAA temperature data record falsification, scientifically-valid evidence of “global boiling” is notable for its absence (see: </a:t>
            </a:r>
            <a:r>
              <a:rPr lang="en-GB" sz="1800" dirty="0" smtClean="0">
                <a:solidFill>
                  <a:srgbClr val="0028C6"/>
                </a:solidFill>
                <a:latin typeface="Times New Roman" pitchFamily="18" charset="0"/>
                <a:cs typeface="Times New Roman" pitchFamily="18" charset="0"/>
                <a:hlinkClick r:id="rId3"/>
              </a:rPr>
              <a:t>https://</a:t>
            </a:r>
            <a:r>
              <a:rPr lang="en-GB" sz="1800" dirty="0" err="1" smtClean="0">
                <a:solidFill>
                  <a:srgbClr val="0028C6"/>
                </a:solidFill>
                <a:latin typeface="Times New Roman" pitchFamily="18" charset="0"/>
                <a:cs typeface="Times New Roman" pitchFamily="18" charset="0"/>
                <a:hlinkClick r:id="rId3"/>
              </a:rPr>
              <a:t>temperature.global</a:t>
            </a:r>
            <a:r>
              <a:rPr lang="en-GB" sz="1800" dirty="0" smtClean="0">
                <a:solidFill>
                  <a:srgbClr val="0028C6"/>
                </a:solidFill>
                <a:latin typeface="Times New Roman" pitchFamily="18" charset="0"/>
                <a:cs typeface="Times New Roman" pitchFamily="18" charset="0"/>
                <a:hlinkClick r:id="rId3"/>
              </a:rPr>
              <a:t>/</a:t>
            </a:r>
            <a:r>
              <a:rPr lang="en-GB" sz="1800" dirty="0" smtClean="0">
                <a:solidFill>
                  <a:srgbClr val="0028C6"/>
                </a:solidFill>
                <a:latin typeface="Times New Roman" pitchFamily="18" charset="0"/>
                <a:cs typeface="Times New Roman" pitchFamily="18" charset="0"/>
              </a:rPr>
              <a:t>):14.4°C average temperature from 49,499 temperature readings; only 85.6°C to go!!! </a:t>
            </a:r>
            <a:endParaRPr lang="en-GB" sz="1800" dirty="0">
              <a:solidFill>
                <a:srgbClr val="0028C6"/>
              </a:solidFill>
              <a:latin typeface="Times New Roman" pitchFamily="18" charset="0"/>
              <a:cs typeface="Times New Roman" pitchFamily="18" charset="0"/>
            </a:endParaRPr>
          </a:p>
        </p:txBody>
      </p:sp>
      <p:pic>
        <p:nvPicPr>
          <p:cNvPr id="4" name="Picture 3" descr="Temperature.Global.jpg"/>
          <p:cNvPicPr>
            <a:picLocks noChangeAspect="1"/>
          </p:cNvPicPr>
          <p:nvPr/>
        </p:nvPicPr>
        <p:blipFill>
          <a:blip r:embed="rId4" cstate="print"/>
          <a:stretch>
            <a:fillRect/>
          </a:stretch>
        </p:blipFill>
        <p:spPr>
          <a:xfrm>
            <a:off x="0" y="2060848"/>
            <a:ext cx="9144000" cy="439248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 y="0"/>
            <a:ext cx="9091887" cy="953344"/>
          </a:xfrm>
        </p:spPr>
        <p:txBody>
          <a:bodyPr/>
          <a:lstStyle/>
          <a:p>
            <a:r>
              <a:rPr lang="en-GB" dirty="0" smtClean="0">
                <a:solidFill>
                  <a:srgbClr val="0028C6"/>
                </a:solidFill>
                <a:latin typeface="Times New Roman" pitchFamily="18" charset="0"/>
                <a:cs typeface="Times New Roman" pitchFamily="18" charset="0"/>
              </a:rPr>
              <a:t>Fig.5: Temperature variation since 1750 reproduced by superposing De </a:t>
            </a:r>
            <a:r>
              <a:rPr lang="en-GB" dirty="0" err="1" smtClean="0">
                <a:solidFill>
                  <a:srgbClr val="0028C6"/>
                </a:solidFill>
                <a:latin typeface="Times New Roman" pitchFamily="18" charset="0"/>
                <a:cs typeface="Times New Roman" pitchFamily="18" charset="0"/>
              </a:rPr>
              <a:t>Vries-Suess</a:t>
            </a:r>
            <a:r>
              <a:rPr lang="en-GB" dirty="0" smtClean="0">
                <a:solidFill>
                  <a:srgbClr val="0028C6"/>
                </a:solidFill>
                <a:latin typeface="Times New Roman" pitchFamily="18" charset="0"/>
                <a:cs typeface="Times New Roman" pitchFamily="18" charset="0"/>
              </a:rPr>
              <a:t> solar &amp; AMOC/ PDO oceanic activity cycles</a:t>
            </a:r>
            <a:endParaRPr lang="en-GB" dirty="0">
              <a:solidFill>
                <a:srgbClr val="0028C6"/>
              </a:solidFill>
              <a:latin typeface="Times New Roman" pitchFamily="18" charset="0"/>
              <a:cs typeface="Times New Roman" pitchFamily="18" charset="0"/>
            </a:endParaRPr>
          </a:p>
        </p:txBody>
      </p:sp>
      <p:sp>
        <p:nvSpPr>
          <p:cNvPr id="3" name="Content Placeholder 2"/>
          <p:cNvSpPr>
            <a:spLocks noGrp="1"/>
          </p:cNvSpPr>
          <p:nvPr>
            <p:ph idx="1"/>
          </p:nvPr>
        </p:nvSpPr>
        <p:spPr>
          <a:xfrm>
            <a:off x="163388" y="1124744"/>
            <a:ext cx="8801100" cy="4824536"/>
          </a:xfrm>
        </p:spPr>
        <p:txBody>
          <a:bodyPr/>
          <a:lstStyle/>
          <a:p>
            <a:pPr>
              <a:buClr>
                <a:schemeClr val="accent6"/>
              </a:buClr>
            </a:pPr>
            <a:r>
              <a:rPr lang="en-GB" dirty="0" smtClean="0">
                <a:latin typeface="Times New Roman" pitchFamily="18" charset="0"/>
                <a:cs typeface="Times New Roman" pitchFamily="18" charset="0"/>
              </a:rPr>
              <a:t>Nearly all the observed temperature variation since 1750 can be accounted for by superposing:</a:t>
            </a:r>
            <a:br>
              <a:rPr lang="en-GB"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1. The (c.200 year) de </a:t>
            </a:r>
            <a:r>
              <a:rPr lang="en-GB" sz="1800" dirty="0" err="1" smtClean="0">
                <a:latin typeface="Times New Roman" pitchFamily="18" charset="0"/>
                <a:cs typeface="Times New Roman" pitchFamily="18" charset="0"/>
              </a:rPr>
              <a:t>Vries-Suess</a:t>
            </a:r>
            <a:r>
              <a:rPr lang="en-GB" sz="1800" dirty="0" smtClean="0">
                <a:latin typeface="Times New Roman" pitchFamily="18" charset="0"/>
                <a:cs typeface="Times New Roman" pitchFamily="18" charset="0"/>
              </a:rPr>
              <a:t> solar activity cycle, &amp;</a:t>
            </a:r>
            <a:br>
              <a:rPr lang="en-GB" sz="1800"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2. The (c.65 year) AMO/ PDO oceanic cycle (effect of solar activity on the Atlantic &amp; Pacific oceans; modulated by oceanic specific heat capacity; hence time-delayed) </a:t>
            </a:r>
          </a:p>
          <a:p>
            <a:pPr>
              <a:buNone/>
            </a:pPr>
            <a:r>
              <a:rPr lang="en-GB" sz="1800" u="sng" dirty="0" smtClean="0">
                <a:latin typeface="Times New Roman" pitchFamily="18" charset="0"/>
                <a:cs typeface="Times New Roman" pitchFamily="18" charset="0"/>
              </a:rPr>
              <a:t>References</a:t>
            </a:r>
            <a:r>
              <a:rPr lang="en-GB" sz="1800" dirty="0" smtClean="0">
                <a:latin typeface="Times New Roman" pitchFamily="18" charset="0"/>
                <a:cs typeface="Times New Roman" pitchFamily="18" charset="0"/>
              </a:rPr>
              <a:t>:</a:t>
            </a:r>
            <a:br>
              <a:rPr lang="en-GB" sz="1800"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1. </a:t>
            </a:r>
            <a:r>
              <a:rPr lang="en-GB" sz="1800" dirty="0" smtClean="0">
                <a:latin typeface="Times New Roman" pitchFamily="18" charset="0"/>
                <a:cs typeface="Times New Roman" pitchFamily="18" charset="0"/>
                <a:hlinkClick r:id="rId2"/>
              </a:rPr>
              <a:t>http://ruby.fgcu.edu/courses/twimberley/envirophilo/devries.pdf</a:t>
            </a: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2. </a:t>
            </a:r>
            <a:r>
              <a:rPr lang="en-GB" sz="1800" dirty="0" smtClean="0">
                <a:latin typeface="Times New Roman" pitchFamily="18" charset="0"/>
                <a:cs typeface="Times New Roman" pitchFamily="18" charset="0"/>
                <a:hlinkClick r:id="rId3"/>
              </a:rPr>
              <a:t>https://notalotofpeopleknowthat.wordpress.com/2013/10/21/amo-pdo-cycles/</a:t>
            </a: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3. </a:t>
            </a:r>
            <a:r>
              <a:rPr lang="en-GB" sz="1800" dirty="0" smtClean="0">
                <a:latin typeface="Times New Roman" pitchFamily="18" charset="0"/>
                <a:cs typeface="Times New Roman" pitchFamily="18" charset="0"/>
                <a:hlinkClick r:id="rId4"/>
              </a:rPr>
              <a:t>https://wattsupwiththat.com/2013/12/17/solar-amo-pdo-cycles-combined-reproduce-the-global-climate-of-the-past/</a:t>
            </a: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4. </a:t>
            </a:r>
            <a:r>
              <a:rPr lang="en-GB" sz="1800" dirty="0" smtClean="0">
                <a:latin typeface="Times New Roman" pitchFamily="18" charset="0"/>
                <a:cs typeface="Times New Roman" pitchFamily="18" charset="0"/>
                <a:hlinkClick r:id="rId4"/>
              </a:rPr>
              <a:t>https://schillerinstitute.com/media/carl-otto-weiss-le-changement-climatique-est-du-a-des-cycles-naturels/</a:t>
            </a:r>
            <a:br>
              <a:rPr lang="en-GB" sz="1800" dirty="0" smtClean="0">
                <a:latin typeface="Times New Roman" pitchFamily="18" charset="0"/>
                <a:cs typeface="Times New Roman" pitchFamily="18" charset="0"/>
                <a:hlinkClick r:id="rId4"/>
              </a:rPr>
            </a:br>
            <a:r>
              <a:rPr lang="en-GB" sz="1800" dirty="0" smtClean="0">
                <a:latin typeface="Times New Roman" pitchFamily="18" charset="0"/>
                <a:cs typeface="Times New Roman" pitchFamily="18" charset="0"/>
                <a:hlinkClick r:id="rId4"/>
              </a:rPr>
              <a:t>5. https://www.metoffice.gov.uk/weather/learn-about/weather/oceans/amoc</a:t>
            </a:r>
            <a:br>
              <a:rPr lang="en-GB" sz="1800" dirty="0" smtClean="0">
                <a:latin typeface="Times New Roman" pitchFamily="18" charset="0"/>
                <a:cs typeface="Times New Roman" pitchFamily="18" charset="0"/>
                <a:hlinkClick r:id="rId4"/>
              </a:rPr>
            </a:br>
            <a:r>
              <a:rPr lang="en-GB" sz="1800" dirty="0" smtClean="0">
                <a:latin typeface="Times New Roman" pitchFamily="18" charset="0"/>
                <a:cs typeface="Times New Roman" pitchFamily="18" charset="0"/>
                <a:hlinkClick r:id="rId4"/>
              </a:rPr>
              <a:t>6. https://www.metoffice.gov.uk/weather/learn-about/weather/oceans/pacific-decadal-oscillation</a:t>
            </a:r>
            <a:br>
              <a:rPr lang="en-GB" sz="1800" dirty="0" smtClean="0">
                <a:latin typeface="Times New Roman" pitchFamily="18" charset="0"/>
                <a:cs typeface="Times New Roman" pitchFamily="18" charset="0"/>
                <a:hlinkClick r:id="rId4"/>
              </a:rPr>
            </a:br>
            <a:r>
              <a:rPr lang="en-GB" sz="1800" dirty="0" smtClean="0">
                <a:latin typeface="Times New Roman" pitchFamily="18" charset="0"/>
                <a:cs typeface="Times New Roman" pitchFamily="18" charset="0"/>
                <a:hlinkClick r:id="rId4"/>
              </a:rPr>
              <a:t>7. de </a:t>
            </a:r>
            <a:r>
              <a:rPr lang="en-GB" sz="1800" dirty="0" err="1" smtClean="0">
                <a:latin typeface="Times New Roman" pitchFamily="18" charset="0"/>
                <a:cs typeface="Times New Roman" pitchFamily="18" charset="0"/>
                <a:hlinkClick r:id="rId4"/>
              </a:rPr>
              <a:t>Vries-Suess</a:t>
            </a:r>
            <a:r>
              <a:rPr lang="en-GB" sz="1800" dirty="0" smtClean="0">
                <a:latin typeface="Times New Roman" pitchFamily="18" charset="0"/>
                <a:cs typeface="Times New Roman" pitchFamily="18" charset="0"/>
                <a:hlinkClick r:id="rId4"/>
              </a:rPr>
              <a:t> cycle: https://link.springer.com/article/10.1007/s11207-021-01822-4</a:t>
            </a:r>
          </a:p>
          <a:p>
            <a:pPr>
              <a:buNone/>
            </a:pPr>
            <a:endParaRPr lang="en-GB" sz="1800" dirty="0" smtClean="0">
              <a:latin typeface="Times New Roman" pitchFamily="18" charset="0"/>
              <a:cs typeface="Times New Roman" pitchFamily="18" charset="0"/>
              <a:hlinkClick r:id="rId4"/>
            </a:endParaRPr>
          </a:p>
          <a:p>
            <a:pPr>
              <a:buNone/>
            </a:pPr>
            <a:endParaRPr lang="en-GB" sz="1800" dirty="0" smtClean="0">
              <a:latin typeface="Times New Roman" pitchFamily="18" charset="0"/>
              <a:cs typeface="Times New Roman" pitchFamily="18" charset="0"/>
              <a:hlinkClick r:id="rId4"/>
            </a:endParaRPr>
          </a:p>
          <a:p>
            <a:pPr>
              <a:buNone/>
            </a:pPr>
            <a:endParaRPr lang="en-GB" sz="1800" dirty="0" smtClean="0">
              <a:latin typeface="Times New Roman" pitchFamily="18" charset="0"/>
              <a:cs typeface="Times New Roman" pitchFamily="18" charset="0"/>
              <a:hlinkClick r:id="rId4"/>
            </a:endParaRPr>
          </a:p>
          <a:p>
            <a:pPr>
              <a:buNone/>
            </a:pPr>
            <a:endParaRPr lang="en-GB" sz="1800" dirty="0" smtClean="0">
              <a:latin typeface="Times New Roman" pitchFamily="18" charset="0"/>
              <a:cs typeface="Times New Roman" pitchFamily="18" charset="0"/>
              <a:hlinkClick r:id="rId4"/>
            </a:endParaRPr>
          </a:p>
          <a:p>
            <a:pPr>
              <a:buNone/>
            </a:pPr>
            <a:endParaRPr lang="en-GB" sz="1800" dirty="0" smtClean="0">
              <a:latin typeface="Times New Roman" pitchFamily="18" charset="0"/>
              <a:cs typeface="Times New Roman" pitchFamily="18" charset="0"/>
              <a:hlinkClick r:id="rId4"/>
            </a:endParaRPr>
          </a:p>
          <a:p>
            <a:pPr>
              <a:buNone/>
            </a:pPr>
            <a:endParaRPr lang="en-GB" sz="1800" dirty="0" smtClean="0">
              <a:latin typeface="Times New Roman" pitchFamily="18" charset="0"/>
              <a:cs typeface="Times New Roman" pitchFamily="18" charset="0"/>
              <a:hlinkClick r:id="rId4"/>
            </a:endParaRP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 Truth about Speed Kills statistics_MAY19_NL">
  <a:themeElements>
    <a:clrScheme name="">
      <a:dk1>
        <a:srgbClr val="000000"/>
      </a:dk1>
      <a:lt1>
        <a:srgbClr val="FFFFFF"/>
      </a:lt1>
      <a:dk2>
        <a:srgbClr val="000066"/>
      </a:dk2>
      <a:lt2>
        <a:srgbClr val="808080"/>
      </a:lt2>
      <a:accent1>
        <a:srgbClr val="ECB6B6"/>
      </a:accent1>
      <a:accent2>
        <a:srgbClr val="800000"/>
      </a:accent2>
      <a:accent3>
        <a:srgbClr val="FFFFFF"/>
      </a:accent3>
      <a:accent4>
        <a:srgbClr val="000000"/>
      </a:accent4>
      <a:accent5>
        <a:srgbClr val="F4D7D7"/>
      </a:accent5>
      <a:accent6>
        <a:srgbClr val="730000"/>
      </a:accent6>
      <a:hlink>
        <a:srgbClr val="000066"/>
      </a:hlink>
      <a:folHlink>
        <a:srgbClr val="969696"/>
      </a:folHlink>
    </a:clrScheme>
    <a:fontScheme name="Office Theme">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TotalTime>
  <Words>923</Words>
  <Application>Microsoft Office PowerPoint</Application>
  <PresentationFormat>On-screen Show (4:3)</PresentationFormat>
  <Paragraphs>107</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The Truth about Speed Kills statistics_MAY19_NL</vt:lpstr>
      <vt:lpstr>Slide 1</vt:lpstr>
      <vt:lpstr>Slide 2</vt:lpstr>
      <vt:lpstr>Slide 3</vt:lpstr>
      <vt:lpstr>Summary</vt:lpstr>
      <vt:lpstr>Fig.1: “Hot-Rod” Climate Models </vt:lpstr>
      <vt:lpstr>Fig.2: 46 years average global temperature data by month</vt:lpstr>
      <vt:lpstr>Fig.3: Putting recent warming in rational perspective</vt:lpstr>
      <vt:lpstr>Fig. 4: How close are we to “global boiling”, then?</vt:lpstr>
      <vt:lpstr>Fig.5: Temperature variation since 1750 reproduced by superposing De Vries-Suess solar &amp; AMOC/ PDO oceanic activity cycles</vt:lpstr>
      <vt:lpstr>Fig.6: Temperature variation since 1750 reproduced by superposing DeVries-Suess solar &amp; AMOC/PDO oceanic activity cycles</vt:lpstr>
      <vt:lpstr>Fig.7 - Geothermal Climate Influences?</vt:lpstr>
      <vt:lpstr>Fig.8: Geothermal Oceanic Warming</vt:lpstr>
      <vt:lpstr>Fig.9: The “Frog” is being boiled from the inside out, not vice versa</vt:lpstr>
      <vt:lpstr>Fig.10: The Dominant Driver? </vt:lpstr>
      <vt:lpstr>Fig.11: How potent a transient IR absorber is atmospheric CO2?- Part 1</vt:lpstr>
      <vt:lpstr>Fig.12: How potent a transient IR absorber is atmospheric CO2?- Part 2</vt:lpstr>
      <vt:lpstr>Fig.13: There’s NO ‘Tipping Point’</vt:lpstr>
      <vt:lpstr>Fig.14: The Maths</vt:lpstr>
      <vt:lpstr>Fig.15: But the “science” is “settled”, isn’t it?</vt:lpstr>
      <vt:lpstr>Fig.16: This is what the élite has planned for the plebs (us) </vt:lpstr>
      <vt:lpstr>Fig.17: Is Net Zero worth the effort anyway</vt:lpstr>
      <vt:lpstr>Fig.18: The Inconvenient Facts about Net Zero</vt:lpstr>
      <vt:lpstr>Fig.19: Think we can dispense with fossil fuels? Only if we regress to feudal climate serfdom </vt:lpstr>
      <vt:lpstr>Fig.20: Real aims of purported climate  management policies</vt:lpstr>
      <vt:lpstr>Fig.21: Historical Temperature Records</vt:lpstr>
      <vt:lpstr>Fig.22: In the words of Jorgen Peder Steffensen.....</vt:lpstr>
      <vt:lpstr>Fig.23: Why the ICE vehicle sales phaseout is inappropriate</vt:lpstr>
      <vt:lpstr>Morning Midas Fire:</vt:lpstr>
      <vt:lpstr>Slide 29</vt:lpstr>
      <vt:lpstr>Slide 30</vt:lpstr>
      <vt:lpstr>Points 1 - 4 </vt:lpstr>
      <vt:lpstr>Points 5 - 9</vt:lpstr>
      <vt:lpstr>Points 10 - 13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Key Climate Messages</dc:title>
  <dc:creator>Brian</dc:creator>
  <cp:lastModifiedBy>brianW10</cp:lastModifiedBy>
  <cp:revision>121</cp:revision>
  <dcterms:created xsi:type="dcterms:W3CDTF">2023-02-06T12:06:10Z</dcterms:created>
  <dcterms:modified xsi:type="dcterms:W3CDTF">2025-06-06T11:23:24Z</dcterms:modified>
</cp:coreProperties>
</file>